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22"/>
  </p:notesMasterIdLst>
  <p:sldIdLst>
    <p:sldId id="256" r:id="rId2"/>
    <p:sldId id="278" r:id="rId3"/>
    <p:sldId id="270" r:id="rId4"/>
    <p:sldId id="288" r:id="rId5"/>
    <p:sldId id="291" r:id="rId6"/>
    <p:sldId id="292" r:id="rId7"/>
    <p:sldId id="293" r:id="rId8"/>
    <p:sldId id="296" r:id="rId9"/>
    <p:sldId id="295" r:id="rId10"/>
    <p:sldId id="302" r:id="rId11"/>
    <p:sldId id="294" r:id="rId12"/>
    <p:sldId id="303" r:id="rId13"/>
    <p:sldId id="299" r:id="rId14"/>
    <p:sldId id="304" r:id="rId15"/>
    <p:sldId id="305" r:id="rId16"/>
    <p:sldId id="289" r:id="rId17"/>
    <p:sldId id="314" r:id="rId18"/>
    <p:sldId id="315" r:id="rId19"/>
    <p:sldId id="316" r:id="rId20"/>
    <p:sldId id="317" r:id="rId21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300707910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3200"/>
            <a:ext cx="8139178" cy="4848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60401" y="4750741"/>
            <a:ext cx="2024063" cy="236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6700B-C546-4213-A9E8-F0A46BFA009C}" type="datetimeFigureOut">
              <a:rPr lang="zh-CN" altLang="en-US"/>
              <a:pPr>
                <a:defRPr/>
              </a:pPr>
              <a:t>2019/10/25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689" y="4750741"/>
            <a:ext cx="2968625" cy="236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50741"/>
            <a:ext cx="2025650" cy="236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53663-8F70-4429-B50D-D470491F196B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81154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3200"/>
            <a:ext cx="8139178" cy="4848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60401" y="4750741"/>
            <a:ext cx="2024063" cy="236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93E93-C758-499A-BDD7-FA03373C9FC7}" type="datetimeFigureOut">
              <a:rPr lang="zh-CN" altLang="en-US"/>
              <a:pPr>
                <a:defRPr/>
              </a:pPr>
              <a:t>2019/10/25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689" y="4750741"/>
            <a:ext cx="2968625" cy="236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50741"/>
            <a:ext cx="2025650" cy="236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F3407-AD6A-44DD-B205-CF5A5E37009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10022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0.jpeg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557081" y="2439503"/>
            <a:ext cx="3776580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第十五章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715241" y="764897"/>
            <a:ext cx="4387131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739746" y="3165738"/>
            <a:ext cx="3314248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串联和并联</a:t>
            </a:r>
            <a:endParaRPr lang="zh-CN" sz="6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0638" y="1934396"/>
            <a:ext cx="137473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297114" y="732803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2800" b="1">
              <a:latin typeface="宋体" pitchFamily="2" charset="-122"/>
            </a:endParaRPr>
          </a:p>
        </p:txBody>
      </p:sp>
      <p:sp>
        <p:nvSpPr>
          <p:cNvPr id="19490" name="AutoShape 7"/>
          <p:cNvSpPr>
            <a:spLocks noChangeArrowheads="1"/>
          </p:cNvSpPr>
          <p:nvPr/>
        </p:nvSpPr>
        <p:spPr bwMode="auto">
          <a:xfrm>
            <a:off x="4487864" y="3351647"/>
            <a:ext cx="4427537" cy="114017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F9900"/>
            </a:solidFill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sz="850" b="1">
              <a:latin typeface="宋体" panose="02010600030101010101" pitchFamily="2" charset="-122"/>
            </a:endParaRPr>
          </a:p>
        </p:txBody>
      </p:sp>
      <p:sp>
        <p:nvSpPr>
          <p:cNvPr id="19491" name="Line 8"/>
          <p:cNvSpPr>
            <a:spLocks noChangeShapeType="1"/>
          </p:cNvSpPr>
          <p:nvPr/>
        </p:nvSpPr>
        <p:spPr bwMode="auto">
          <a:xfrm>
            <a:off x="1268413" y="1163932"/>
            <a:ext cx="0" cy="2764931"/>
          </a:xfrm>
          <a:prstGeom prst="line">
            <a:avLst/>
          </a:prstGeom>
          <a:noFill/>
          <a:ln w="57150">
            <a:solidFill>
              <a:srgbClr val="FC62F1"/>
            </a:solidFill>
            <a:miter lim="800000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19470" name="AutoShape 10"/>
          <p:cNvSpPr>
            <a:spLocks noChangeArrowheads="1"/>
          </p:cNvSpPr>
          <p:nvPr/>
        </p:nvSpPr>
        <p:spPr bwMode="auto">
          <a:xfrm>
            <a:off x="552451" y="1527363"/>
            <a:ext cx="511175" cy="199531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F9900"/>
            </a:solidFill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sz="850" b="1">
              <a:latin typeface="宋体" panose="02010600030101010101" pitchFamily="2" charset="-122"/>
            </a:endParaRPr>
          </a:p>
        </p:txBody>
      </p:sp>
      <p:sp>
        <p:nvSpPr>
          <p:cNvPr id="19471" name="AutoShape 11"/>
          <p:cNvSpPr>
            <a:spLocks noChangeArrowheads="1"/>
          </p:cNvSpPr>
          <p:nvPr/>
        </p:nvSpPr>
        <p:spPr bwMode="auto">
          <a:xfrm>
            <a:off x="1685925" y="843256"/>
            <a:ext cx="2217738" cy="68410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F9900"/>
            </a:solidFill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sz="850" b="1">
              <a:latin typeface="宋体" panose="02010600030101010101" pitchFamily="2" charset="-122"/>
            </a:endParaRPr>
          </a:p>
        </p:txBody>
      </p:sp>
      <p:sp>
        <p:nvSpPr>
          <p:cNvPr id="19473" name="AutoShape 13"/>
          <p:cNvSpPr>
            <a:spLocks noChangeArrowheads="1"/>
          </p:cNvSpPr>
          <p:nvPr/>
        </p:nvSpPr>
        <p:spPr bwMode="auto">
          <a:xfrm>
            <a:off x="1641475" y="3476355"/>
            <a:ext cx="2255838" cy="81000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F9900"/>
            </a:solidFill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sz="850" b="1">
              <a:latin typeface="宋体" panose="02010600030101010101" pitchFamily="2" charset="-122"/>
            </a:endParaRPr>
          </a:p>
        </p:txBody>
      </p:sp>
      <p:sp>
        <p:nvSpPr>
          <p:cNvPr id="19474" name="AutoShape 14"/>
          <p:cNvSpPr>
            <a:spLocks noChangeArrowheads="1"/>
          </p:cNvSpPr>
          <p:nvPr/>
        </p:nvSpPr>
        <p:spPr bwMode="auto">
          <a:xfrm>
            <a:off x="4454525" y="843256"/>
            <a:ext cx="4300538" cy="68410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F9900"/>
            </a:solidFill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sz="850" b="1">
              <a:latin typeface="宋体" panose="02010600030101010101" pitchFamily="2" charset="-122"/>
            </a:endParaRPr>
          </a:p>
        </p:txBody>
      </p:sp>
      <p:sp>
        <p:nvSpPr>
          <p:cNvPr id="19475" name="AutoShape 15"/>
          <p:cNvSpPr>
            <a:spLocks noChangeArrowheads="1"/>
          </p:cNvSpPr>
          <p:nvPr/>
        </p:nvSpPr>
        <p:spPr bwMode="auto">
          <a:xfrm>
            <a:off x="4436268" y="1725095"/>
            <a:ext cx="4337051" cy="14443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F9900"/>
            </a:solidFill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sz="850" b="1">
              <a:latin typeface="宋体" panose="02010600030101010101" pitchFamily="2" charset="-122"/>
            </a:endParaRPr>
          </a:p>
        </p:txBody>
      </p:sp>
      <p:sp>
        <p:nvSpPr>
          <p:cNvPr id="19477" name="Line 17"/>
          <p:cNvSpPr>
            <a:spLocks noChangeShapeType="1"/>
          </p:cNvSpPr>
          <p:nvPr/>
        </p:nvSpPr>
        <p:spPr bwMode="auto">
          <a:xfrm>
            <a:off x="1268413" y="3918926"/>
            <a:ext cx="417512" cy="0"/>
          </a:xfrm>
          <a:prstGeom prst="line">
            <a:avLst/>
          </a:prstGeom>
          <a:noFill/>
          <a:ln w="57150">
            <a:solidFill>
              <a:srgbClr val="FC62F1"/>
            </a:solidFill>
            <a:miter lim="800000"/>
            <a:tailEnd type="triangle" w="med" len="med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19481" name="Line 21"/>
          <p:cNvSpPr>
            <a:spLocks noChangeShapeType="1"/>
          </p:cNvSpPr>
          <p:nvPr/>
        </p:nvSpPr>
        <p:spPr bwMode="auto">
          <a:xfrm>
            <a:off x="3916364" y="3921736"/>
            <a:ext cx="573087" cy="0"/>
          </a:xfrm>
          <a:prstGeom prst="line">
            <a:avLst/>
          </a:prstGeom>
          <a:noFill/>
          <a:ln w="57150">
            <a:solidFill>
              <a:srgbClr val="FC62F1"/>
            </a:solidFill>
            <a:miter lim="800000"/>
            <a:tailEnd type="triangle" w="med" len="med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76834" name="Text Box 34"/>
          <p:cNvSpPr txBox="1">
            <a:spLocks noChangeArrowheads="1"/>
          </p:cNvSpPr>
          <p:nvPr/>
        </p:nvSpPr>
        <p:spPr bwMode="auto">
          <a:xfrm>
            <a:off x="519113" y="1679387"/>
            <a:ext cx="54534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itchFamily="2" charset="-122"/>
              </a:rPr>
              <a:t>串</a:t>
            </a:r>
          </a:p>
          <a:p>
            <a:pPr eaLnBrk="1" hangingPunct="1"/>
            <a:r>
              <a:rPr lang="zh-CN" altLang="en-US" sz="2800" b="1" dirty="0">
                <a:latin typeface="宋体" pitchFamily="2" charset="-122"/>
              </a:rPr>
              <a:t>联</a:t>
            </a:r>
          </a:p>
          <a:p>
            <a:pPr eaLnBrk="1" hangingPunct="1"/>
            <a:r>
              <a:rPr lang="zh-CN" altLang="en-US" sz="2800" b="1" dirty="0">
                <a:latin typeface="宋体" pitchFamily="2" charset="-122"/>
              </a:rPr>
              <a:t>电</a:t>
            </a:r>
          </a:p>
          <a:p>
            <a:pPr eaLnBrk="1" hangingPunct="1"/>
            <a:r>
              <a:rPr lang="zh-CN" altLang="en-US" sz="2800" b="1" dirty="0">
                <a:latin typeface="宋体" pitchFamily="2" charset="-122"/>
              </a:rPr>
              <a:t>路</a:t>
            </a:r>
          </a:p>
        </p:txBody>
      </p:sp>
      <p:sp>
        <p:nvSpPr>
          <p:cNvPr id="76837" name="Text Box 37"/>
          <p:cNvSpPr txBox="1">
            <a:spLocks noChangeArrowheads="1"/>
          </p:cNvSpPr>
          <p:nvPr/>
        </p:nvSpPr>
        <p:spPr bwMode="auto">
          <a:xfrm>
            <a:off x="1584325" y="3621253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开关的控制特点</a:t>
            </a:r>
          </a:p>
        </p:txBody>
      </p:sp>
      <p:sp>
        <p:nvSpPr>
          <p:cNvPr id="76838" name="Text Box 38"/>
          <p:cNvSpPr txBox="1">
            <a:spLocks noChangeArrowheads="1"/>
          </p:cNvSpPr>
          <p:nvPr/>
        </p:nvSpPr>
        <p:spPr bwMode="auto">
          <a:xfrm>
            <a:off x="4832351" y="956087"/>
            <a:ext cx="3278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依次逐个相连，无分支</a:t>
            </a:r>
          </a:p>
        </p:txBody>
      </p:sp>
      <p:sp>
        <p:nvSpPr>
          <p:cNvPr id="76839" name="Text Box 39"/>
          <p:cNvSpPr txBox="1">
            <a:spLocks noChangeArrowheads="1"/>
          </p:cNvSpPr>
          <p:nvPr/>
        </p:nvSpPr>
        <p:spPr bwMode="auto">
          <a:xfrm>
            <a:off x="4572000" y="1527363"/>
            <a:ext cx="4267200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各用电器互相影响。任意一个用电器不工作，其他用电器均停止工作</a:t>
            </a:r>
          </a:p>
        </p:txBody>
      </p:sp>
      <p:sp>
        <p:nvSpPr>
          <p:cNvPr id="76840" name="Text Box 40"/>
          <p:cNvSpPr txBox="1">
            <a:spLocks noChangeArrowheads="1"/>
          </p:cNvSpPr>
          <p:nvPr/>
        </p:nvSpPr>
        <p:spPr bwMode="auto">
          <a:xfrm>
            <a:off x="4572000" y="3351647"/>
            <a:ext cx="4241800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一只开关可控制各用电器工作，且与开关的位置无关</a:t>
            </a:r>
          </a:p>
        </p:txBody>
      </p:sp>
      <p:sp>
        <p:nvSpPr>
          <p:cNvPr id="4" name="Line 21"/>
          <p:cNvSpPr>
            <a:spLocks noChangeShapeType="1"/>
          </p:cNvSpPr>
          <p:nvPr/>
        </p:nvSpPr>
        <p:spPr bwMode="auto">
          <a:xfrm>
            <a:off x="3881438" y="2318783"/>
            <a:ext cx="573087" cy="0"/>
          </a:xfrm>
          <a:prstGeom prst="line">
            <a:avLst/>
          </a:prstGeom>
          <a:noFill/>
          <a:ln w="57150">
            <a:solidFill>
              <a:srgbClr val="FC62F1"/>
            </a:solidFill>
            <a:miter lim="800000"/>
            <a:tailEnd type="triangle" w="med" len="med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5" name="Line 21"/>
          <p:cNvSpPr>
            <a:spLocks noChangeShapeType="1"/>
          </p:cNvSpPr>
          <p:nvPr/>
        </p:nvSpPr>
        <p:spPr bwMode="auto">
          <a:xfrm>
            <a:off x="3897314" y="1121175"/>
            <a:ext cx="573087" cy="0"/>
          </a:xfrm>
          <a:prstGeom prst="line">
            <a:avLst/>
          </a:prstGeom>
          <a:noFill/>
          <a:ln w="57150">
            <a:solidFill>
              <a:srgbClr val="FC62F1"/>
            </a:solidFill>
            <a:miter lim="800000"/>
            <a:tailEnd type="triangle" w="med" len="med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1606550" y="1947803"/>
            <a:ext cx="2255838" cy="74111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F9900"/>
            </a:solidFill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sz="850" b="1">
              <a:latin typeface="宋体" panose="02010600030101010101" pitchFamily="2" charset="-122"/>
            </a:endParaRPr>
          </a:p>
        </p:txBody>
      </p:sp>
      <p:sp>
        <p:nvSpPr>
          <p:cNvPr id="7" name="Line 16"/>
          <p:cNvSpPr>
            <a:spLocks noChangeShapeType="1"/>
          </p:cNvSpPr>
          <p:nvPr/>
        </p:nvSpPr>
        <p:spPr bwMode="auto">
          <a:xfrm>
            <a:off x="1268413" y="1185310"/>
            <a:ext cx="417512" cy="0"/>
          </a:xfrm>
          <a:prstGeom prst="line">
            <a:avLst/>
          </a:prstGeom>
          <a:noFill/>
          <a:ln w="57150">
            <a:solidFill>
              <a:srgbClr val="FC62F1"/>
            </a:solidFill>
            <a:miter lim="800000"/>
            <a:tailEnd type="triangle" w="med" len="med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>
            <a:off x="1069975" y="2318361"/>
            <a:ext cx="584200" cy="0"/>
          </a:xfrm>
          <a:prstGeom prst="line">
            <a:avLst/>
          </a:prstGeom>
          <a:noFill/>
          <a:ln w="57150">
            <a:solidFill>
              <a:srgbClr val="FC62F1"/>
            </a:solidFill>
            <a:miter lim="800000"/>
            <a:tailEnd type="triangle" w="med" len="med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1818098" y="933099"/>
            <a:ext cx="2166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连接特点</a:t>
            </a:r>
          </a:p>
        </p:txBody>
      </p:sp>
      <p:sp>
        <p:nvSpPr>
          <p:cNvPr id="12" name="Text Box 36"/>
          <p:cNvSpPr txBox="1">
            <a:spLocks noChangeArrowheads="1"/>
          </p:cNvSpPr>
          <p:nvPr/>
        </p:nvSpPr>
        <p:spPr bwMode="auto">
          <a:xfrm>
            <a:off x="1685925" y="2087951"/>
            <a:ext cx="22113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工作特点</a:t>
            </a:r>
          </a:p>
        </p:txBody>
      </p:sp>
    </p:spTree>
    <p:extLst>
      <p:ext uri="{BB962C8B-B14F-4D97-AF65-F5344CB8AC3E}">
        <p14:creationId xmlns:p14="http://schemas.microsoft.com/office/powerpoint/2010/main" xmlns="" val="86724562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6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6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6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6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76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6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6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76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9" dur="10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6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6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76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90" grpId="0" animBg="1"/>
      <p:bldP spid="19470" grpId="0" animBg="1"/>
      <p:bldP spid="19471" grpId="0" animBg="1"/>
      <p:bldP spid="19473" grpId="0" bldLvl="0" animBg="1"/>
      <p:bldP spid="19474" grpId="0" animBg="1"/>
      <p:bldP spid="19475" grpId="0" animBg="1"/>
      <p:bldP spid="76834" grpId="0"/>
      <p:bldP spid="76837" grpId="0"/>
      <p:bldP spid="76838" grpId="0"/>
      <p:bldP spid="76839" grpId="0"/>
      <p:bldP spid="76840" grpId="0"/>
      <p:bldP spid="6" grpId="0" bldLvl="0" animBg="1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81516" y="252242"/>
            <a:ext cx="3403601" cy="535531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 smtClean="0"/>
              <a:t>2.</a:t>
            </a:r>
            <a:r>
              <a:rPr lang="zh-CN" altLang="en-US" sz="2400" dirty="0" smtClean="0"/>
              <a:t>探究并联电路</a:t>
            </a:r>
            <a:endParaRPr lang="zh-CN" altLang="en-US" sz="2400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5284787" y="2332332"/>
            <a:ext cx="2880000" cy="2520000"/>
            <a:chOff x="0" y="0"/>
            <a:chExt cx="2582" cy="2189"/>
          </a:xfrm>
        </p:grpSpPr>
        <p:pic>
          <p:nvPicPr>
            <p:cNvPr id="4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" y="91"/>
              <a:ext cx="962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" y="726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" y="0"/>
              <a:ext cx="1329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" y="1474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" y="816"/>
              <a:ext cx="962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" y="1497"/>
              <a:ext cx="962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839" y="245"/>
              <a:ext cx="363" cy="231"/>
            </a:xfrm>
            <a:custGeom>
              <a:avLst/>
              <a:gdLst>
                <a:gd name="T0" fmla="*/ 363 w 363"/>
                <a:gd name="T1" fmla="*/ 72 h 231"/>
                <a:gd name="T2" fmla="*/ 137 w 363"/>
                <a:gd name="T3" fmla="*/ 27 h 231"/>
                <a:gd name="T4" fmla="*/ 0 w 363"/>
                <a:gd name="T5" fmla="*/ 231 h 2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63" h="231">
                  <a:moveTo>
                    <a:pt x="363" y="72"/>
                  </a:moveTo>
                  <a:cubicBezTo>
                    <a:pt x="280" y="36"/>
                    <a:pt x="198" y="0"/>
                    <a:pt x="137" y="27"/>
                  </a:cubicBezTo>
                  <a:cubicBezTo>
                    <a:pt x="76" y="54"/>
                    <a:pt x="38" y="142"/>
                    <a:pt x="0" y="231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0" y="476"/>
              <a:ext cx="409" cy="790"/>
            </a:xfrm>
            <a:custGeom>
              <a:avLst/>
              <a:gdLst>
                <a:gd name="T0" fmla="*/ 295 w 409"/>
                <a:gd name="T1" fmla="*/ 0 h 790"/>
                <a:gd name="T2" fmla="*/ 23 w 409"/>
                <a:gd name="T3" fmla="*/ 227 h 790"/>
                <a:gd name="T4" fmla="*/ 159 w 409"/>
                <a:gd name="T5" fmla="*/ 703 h 790"/>
                <a:gd name="T6" fmla="*/ 409 w 409"/>
                <a:gd name="T7" fmla="*/ 749 h 7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9" h="790">
                  <a:moveTo>
                    <a:pt x="295" y="0"/>
                  </a:moveTo>
                  <a:cubicBezTo>
                    <a:pt x="170" y="55"/>
                    <a:pt x="46" y="110"/>
                    <a:pt x="23" y="227"/>
                  </a:cubicBezTo>
                  <a:cubicBezTo>
                    <a:pt x="0" y="344"/>
                    <a:pt x="95" y="616"/>
                    <a:pt x="159" y="703"/>
                  </a:cubicBezTo>
                  <a:cubicBezTo>
                    <a:pt x="223" y="790"/>
                    <a:pt x="367" y="741"/>
                    <a:pt x="409" y="749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953" y="1202"/>
              <a:ext cx="658" cy="72"/>
            </a:xfrm>
            <a:custGeom>
              <a:avLst/>
              <a:gdLst>
                <a:gd name="T0" fmla="*/ 0 w 658"/>
                <a:gd name="T1" fmla="*/ 23 h 72"/>
                <a:gd name="T2" fmla="*/ 317 w 658"/>
                <a:gd name="T3" fmla="*/ 68 h 72"/>
                <a:gd name="T4" fmla="*/ 658 w 658"/>
                <a:gd name="T5" fmla="*/ 0 h 7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58" h="72">
                  <a:moveTo>
                    <a:pt x="0" y="23"/>
                  </a:moveTo>
                  <a:cubicBezTo>
                    <a:pt x="103" y="47"/>
                    <a:pt x="207" y="72"/>
                    <a:pt x="317" y="68"/>
                  </a:cubicBezTo>
                  <a:cubicBezTo>
                    <a:pt x="427" y="64"/>
                    <a:pt x="542" y="32"/>
                    <a:pt x="658" y="0"/>
                  </a:cubicBezTo>
                </a:path>
              </a:pathLst>
            </a:custGeom>
            <a:noFill/>
            <a:ln w="381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2268" y="317"/>
              <a:ext cx="314" cy="885"/>
            </a:xfrm>
            <a:custGeom>
              <a:avLst/>
              <a:gdLst>
                <a:gd name="T0" fmla="*/ 0 w 314"/>
                <a:gd name="T1" fmla="*/ 885 h 885"/>
                <a:gd name="T2" fmla="*/ 272 w 314"/>
                <a:gd name="T3" fmla="*/ 703 h 885"/>
                <a:gd name="T4" fmla="*/ 250 w 314"/>
                <a:gd name="T5" fmla="*/ 159 h 885"/>
                <a:gd name="T6" fmla="*/ 91 w 314"/>
                <a:gd name="T7" fmla="*/ 0 h 8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4" h="885">
                  <a:moveTo>
                    <a:pt x="0" y="885"/>
                  </a:moveTo>
                  <a:cubicBezTo>
                    <a:pt x="115" y="854"/>
                    <a:pt x="230" y="824"/>
                    <a:pt x="272" y="703"/>
                  </a:cubicBezTo>
                  <a:cubicBezTo>
                    <a:pt x="314" y="582"/>
                    <a:pt x="280" y="276"/>
                    <a:pt x="250" y="159"/>
                  </a:cubicBezTo>
                  <a:cubicBezTo>
                    <a:pt x="220" y="42"/>
                    <a:pt x="155" y="21"/>
                    <a:pt x="91" y="0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114" y="1225"/>
              <a:ext cx="272" cy="680"/>
            </a:xfrm>
            <a:custGeom>
              <a:avLst/>
              <a:gdLst>
                <a:gd name="T0" fmla="*/ 272 w 272"/>
                <a:gd name="T1" fmla="*/ 0 h 680"/>
                <a:gd name="T2" fmla="*/ 0 w 272"/>
                <a:gd name="T3" fmla="*/ 362 h 680"/>
                <a:gd name="T4" fmla="*/ 272 w 272"/>
                <a:gd name="T5" fmla="*/ 680 h 6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72" h="680">
                  <a:moveTo>
                    <a:pt x="272" y="0"/>
                  </a:moveTo>
                  <a:cubicBezTo>
                    <a:pt x="136" y="124"/>
                    <a:pt x="0" y="249"/>
                    <a:pt x="0" y="362"/>
                  </a:cubicBezTo>
                  <a:cubicBezTo>
                    <a:pt x="0" y="475"/>
                    <a:pt x="136" y="577"/>
                    <a:pt x="272" y="680"/>
                  </a:cubicBezTo>
                </a:path>
              </a:pathLst>
            </a:custGeom>
            <a:noFill/>
            <a:ln w="38100" cmpd="sng">
              <a:solidFill>
                <a:srgbClr val="3399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953" y="1905"/>
              <a:ext cx="658" cy="166"/>
            </a:xfrm>
            <a:custGeom>
              <a:avLst/>
              <a:gdLst>
                <a:gd name="T0" fmla="*/ 0 w 658"/>
                <a:gd name="T1" fmla="*/ 0 h 166"/>
                <a:gd name="T2" fmla="*/ 340 w 658"/>
                <a:gd name="T3" fmla="*/ 159 h 166"/>
                <a:gd name="T4" fmla="*/ 658 w 658"/>
                <a:gd name="T5" fmla="*/ 45 h 16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58" h="166">
                  <a:moveTo>
                    <a:pt x="0" y="0"/>
                  </a:moveTo>
                  <a:cubicBezTo>
                    <a:pt x="115" y="76"/>
                    <a:pt x="230" y="152"/>
                    <a:pt x="340" y="159"/>
                  </a:cubicBezTo>
                  <a:cubicBezTo>
                    <a:pt x="450" y="166"/>
                    <a:pt x="554" y="105"/>
                    <a:pt x="658" y="45"/>
                  </a:cubicBezTo>
                </a:path>
              </a:pathLst>
            </a:custGeom>
            <a:noFill/>
            <a:ln w="38100" cmpd="sng">
              <a:solidFill>
                <a:srgbClr val="3399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2268" y="1179"/>
              <a:ext cx="280" cy="794"/>
            </a:xfrm>
            <a:custGeom>
              <a:avLst/>
              <a:gdLst>
                <a:gd name="T0" fmla="*/ 0 w 280"/>
                <a:gd name="T1" fmla="*/ 794 h 794"/>
                <a:gd name="T2" fmla="*/ 250 w 280"/>
                <a:gd name="T3" fmla="*/ 613 h 794"/>
                <a:gd name="T4" fmla="*/ 182 w 280"/>
                <a:gd name="T5" fmla="*/ 136 h 794"/>
                <a:gd name="T6" fmla="*/ 0 w 280"/>
                <a:gd name="T7" fmla="*/ 0 h 79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0" h="794">
                  <a:moveTo>
                    <a:pt x="0" y="794"/>
                  </a:moveTo>
                  <a:cubicBezTo>
                    <a:pt x="110" y="758"/>
                    <a:pt x="220" y="723"/>
                    <a:pt x="250" y="613"/>
                  </a:cubicBezTo>
                  <a:cubicBezTo>
                    <a:pt x="280" y="503"/>
                    <a:pt x="224" y="238"/>
                    <a:pt x="182" y="136"/>
                  </a:cubicBezTo>
                  <a:cubicBezTo>
                    <a:pt x="140" y="34"/>
                    <a:pt x="70" y="17"/>
                    <a:pt x="0" y="0"/>
                  </a:cubicBezTo>
                </a:path>
              </a:pathLst>
            </a:custGeom>
            <a:noFill/>
            <a:ln w="38100" cmpd="sng">
              <a:solidFill>
                <a:srgbClr val="3399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7298467" y="4307344"/>
            <a:ext cx="6937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itchFamily="18" charset="0"/>
              </a:rPr>
              <a:t>L</a:t>
            </a:r>
            <a:r>
              <a:rPr lang="en-US" altLang="zh-CN" sz="2400" b="1" baseline="-25000" dirty="0">
                <a:latin typeface="Times New Roman" pitchFamily="18" charset="0"/>
              </a:rPr>
              <a:t>2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7185965" y="3137195"/>
            <a:ext cx="6937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itchFamily="18" charset="0"/>
              </a:rPr>
              <a:t>L</a:t>
            </a:r>
            <a:r>
              <a:rPr lang="en-US" altLang="zh-CN" sz="2400" b="1" baseline="-25000" dirty="0">
                <a:latin typeface="Times New Roman" pitchFamily="18" charset="0"/>
              </a:rPr>
              <a:t>1</a:t>
            </a: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5796019" y="3585495"/>
            <a:ext cx="785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itchFamily="18" charset="0"/>
              </a:rPr>
              <a:t>S</a:t>
            </a:r>
            <a:r>
              <a:rPr lang="en-US" altLang="zh-CN" sz="2400" b="1" baseline="-25000" dirty="0">
                <a:latin typeface="Times New Roman" pitchFamily="18" charset="0"/>
              </a:rPr>
              <a:t>1</a:t>
            </a: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5659437" y="4489928"/>
            <a:ext cx="714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itchFamily="18" charset="0"/>
              </a:rPr>
              <a:t>S</a:t>
            </a:r>
            <a:r>
              <a:rPr lang="en-US" altLang="zh-CN" sz="2400" b="1" baseline="-25000" dirty="0">
                <a:latin typeface="Times New Roman" pitchFamily="18" charset="0"/>
              </a:rPr>
              <a:t>2</a:t>
            </a: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5599642" y="2573339"/>
            <a:ext cx="755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itchFamily="18" charset="0"/>
              </a:rPr>
              <a:t>S</a:t>
            </a:r>
            <a:endParaRPr lang="en-US" altLang="zh-CN" sz="2400" b="1" baseline="-25000" dirty="0">
              <a:latin typeface="Times New Roman" pitchFamily="18" charset="0"/>
            </a:endParaRPr>
          </a:p>
        </p:txBody>
      </p:sp>
      <p:grpSp>
        <p:nvGrpSpPr>
          <p:cNvPr id="22" name="Group 22"/>
          <p:cNvGrpSpPr>
            <a:grpSpLocks/>
          </p:cNvGrpSpPr>
          <p:nvPr/>
        </p:nvGrpSpPr>
        <p:grpSpPr bwMode="auto">
          <a:xfrm>
            <a:off x="5403318" y="417377"/>
            <a:ext cx="2160000" cy="1800000"/>
            <a:chOff x="0" y="0"/>
            <a:chExt cx="1717" cy="1824"/>
          </a:xfrm>
        </p:grpSpPr>
        <p:cxnSp>
          <p:nvCxnSpPr>
            <p:cNvPr id="23" name="直接连接符 20"/>
            <p:cNvCxnSpPr>
              <a:cxnSpLocks noChangeShapeType="1"/>
            </p:cNvCxnSpPr>
            <p:nvPr/>
          </p:nvCxnSpPr>
          <p:spPr bwMode="auto">
            <a:xfrm flipV="1">
              <a:off x="605" y="1062"/>
              <a:ext cx="1088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4" name="直接连接符 20"/>
            <p:cNvCxnSpPr>
              <a:cxnSpLocks noChangeShapeType="1"/>
            </p:cNvCxnSpPr>
            <p:nvPr/>
          </p:nvCxnSpPr>
          <p:spPr bwMode="auto">
            <a:xfrm flipV="1">
              <a:off x="601" y="1646"/>
              <a:ext cx="1088" cy="0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5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1363" y="1321"/>
              <a:ext cx="654" cy="6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6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304" y="1330"/>
              <a:ext cx="654" cy="6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27" name="Line 41"/>
            <p:cNvSpPr>
              <a:spLocks noChangeShapeType="1"/>
            </p:cNvSpPr>
            <p:nvPr/>
          </p:nvSpPr>
          <p:spPr bwMode="auto">
            <a:xfrm>
              <a:off x="33" y="332"/>
              <a:ext cx="226" cy="1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8" name="直接连接符 20"/>
            <p:cNvCxnSpPr>
              <a:cxnSpLocks noChangeShapeType="1"/>
            </p:cNvCxnSpPr>
            <p:nvPr/>
          </p:nvCxnSpPr>
          <p:spPr bwMode="auto">
            <a:xfrm flipV="1">
              <a:off x="26" y="1045"/>
              <a:ext cx="3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29" name="AutoShape 21"/>
            <p:cNvSpPr>
              <a:spLocks noChangeArrowheads="1"/>
            </p:cNvSpPr>
            <p:nvPr/>
          </p:nvSpPr>
          <p:spPr bwMode="auto">
            <a:xfrm>
              <a:off x="963" y="886"/>
              <a:ext cx="318" cy="31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30" name="Line 32"/>
            <p:cNvSpPr>
              <a:spLocks noChangeShapeType="1"/>
            </p:cNvSpPr>
            <p:nvPr/>
          </p:nvSpPr>
          <p:spPr bwMode="auto">
            <a:xfrm>
              <a:off x="871" y="117"/>
              <a:ext cx="0" cy="41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33"/>
            <p:cNvSpPr>
              <a:spLocks noChangeShapeType="1"/>
            </p:cNvSpPr>
            <p:nvPr/>
          </p:nvSpPr>
          <p:spPr bwMode="auto">
            <a:xfrm>
              <a:off x="955" y="201"/>
              <a:ext cx="0" cy="2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34"/>
            <p:cNvSpPr>
              <a:spLocks noChangeShapeType="1"/>
            </p:cNvSpPr>
            <p:nvPr/>
          </p:nvSpPr>
          <p:spPr bwMode="auto">
            <a:xfrm flipV="1">
              <a:off x="960" y="325"/>
              <a:ext cx="743" cy="2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3" name="直接连接符 23"/>
            <p:cNvCxnSpPr>
              <a:cxnSpLocks noChangeShapeType="1"/>
            </p:cNvCxnSpPr>
            <p:nvPr/>
          </p:nvCxnSpPr>
          <p:spPr bwMode="auto">
            <a:xfrm rot="5400000" flipH="1" flipV="1">
              <a:off x="1341" y="676"/>
              <a:ext cx="716" cy="8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4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328" y="665"/>
              <a:ext cx="716" cy="7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35" name="Line 41"/>
            <p:cNvSpPr>
              <a:spLocks noChangeShapeType="1"/>
            </p:cNvSpPr>
            <p:nvPr/>
          </p:nvSpPr>
          <p:spPr bwMode="auto">
            <a:xfrm>
              <a:off x="450" y="336"/>
              <a:ext cx="420" cy="1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Text Box 36"/>
            <p:cNvSpPr txBox="1">
              <a:spLocks noChangeArrowheads="1"/>
            </p:cNvSpPr>
            <p:nvPr/>
          </p:nvSpPr>
          <p:spPr bwMode="auto">
            <a:xfrm>
              <a:off x="1158" y="1277"/>
              <a:ext cx="4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37" name="Text Box 37"/>
            <p:cNvSpPr txBox="1">
              <a:spLocks noChangeArrowheads="1"/>
            </p:cNvSpPr>
            <p:nvPr/>
          </p:nvSpPr>
          <p:spPr bwMode="auto">
            <a:xfrm>
              <a:off x="1158" y="647"/>
              <a:ext cx="4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</a:rPr>
                <a:t>1</a:t>
              </a:r>
            </a:p>
          </p:txBody>
        </p:sp>
        <p:cxnSp>
          <p:nvCxnSpPr>
            <p:cNvPr id="38" name="直接连接符 20"/>
            <p:cNvCxnSpPr>
              <a:cxnSpLocks noChangeShapeType="1"/>
            </p:cNvCxnSpPr>
            <p:nvPr/>
          </p:nvCxnSpPr>
          <p:spPr bwMode="auto">
            <a:xfrm flipV="1">
              <a:off x="26" y="1660"/>
              <a:ext cx="347" cy="0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39" name="AutoShape 21"/>
            <p:cNvSpPr>
              <a:spLocks noChangeArrowheads="1"/>
            </p:cNvSpPr>
            <p:nvPr/>
          </p:nvSpPr>
          <p:spPr bwMode="auto">
            <a:xfrm>
              <a:off x="963" y="1509"/>
              <a:ext cx="318" cy="315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0" y="1015"/>
              <a:ext cx="49" cy="5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1668" y="1024"/>
              <a:ext cx="49" cy="50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Text Box 42"/>
            <p:cNvSpPr txBox="1">
              <a:spLocks noChangeArrowheads="1"/>
            </p:cNvSpPr>
            <p:nvPr/>
          </p:nvSpPr>
          <p:spPr bwMode="auto">
            <a:xfrm>
              <a:off x="419" y="664"/>
              <a:ext cx="4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S</a:t>
              </a:r>
              <a:r>
                <a:rPr lang="en-US" altLang="zh-CN" sz="2400" b="1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43" name="Line 44"/>
            <p:cNvSpPr>
              <a:spLocks noChangeShapeType="1"/>
            </p:cNvSpPr>
            <p:nvPr/>
          </p:nvSpPr>
          <p:spPr bwMode="auto">
            <a:xfrm flipV="1">
              <a:off x="386" y="962"/>
              <a:ext cx="263" cy="9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Text Box 44"/>
            <p:cNvSpPr txBox="1">
              <a:spLocks noChangeArrowheads="1"/>
            </p:cNvSpPr>
            <p:nvPr/>
          </p:nvSpPr>
          <p:spPr bwMode="auto">
            <a:xfrm>
              <a:off x="419" y="1272"/>
              <a:ext cx="4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S</a:t>
              </a:r>
              <a:r>
                <a:rPr lang="en-US" altLang="zh-CN" sz="2400" b="1" baseline="-25000">
                  <a:latin typeface="Times New Roman" pitchFamily="18" charset="0"/>
                </a:rPr>
                <a:t>2</a:t>
              </a:r>
            </a:p>
          </p:txBody>
        </p:sp>
        <p:grpSp>
          <p:nvGrpSpPr>
            <p:cNvPr id="45" name="Group 45"/>
            <p:cNvGrpSpPr>
              <a:grpSpLocks/>
            </p:cNvGrpSpPr>
            <p:nvPr/>
          </p:nvGrpSpPr>
          <p:grpSpPr bwMode="auto">
            <a:xfrm>
              <a:off x="250" y="0"/>
              <a:ext cx="307" cy="369"/>
              <a:chOff x="0" y="0"/>
              <a:chExt cx="307" cy="369"/>
            </a:xfrm>
          </p:grpSpPr>
          <p:sp>
            <p:nvSpPr>
              <p:cNvPr id="49" name="Text Box 46"/>
              <p:cNvSpPr txBox="1">
                <a:spLocks noChangeArrowheads="1"/>
              </p:cNvSpPr>
              <p:nvPr/>
            </p:nvSpPr>
            <p:spPr bwMode="auto">
              <a:xfrm>
                <a:off x="55" y="0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latin typeface="Times New Roman" pitchFamily="18" charset="0"/>
                  </a:rPr>
                  <a:t>S</a:t>
                </a:r>
                <a:endParaRPr lang="en-US" altLang="zh-CN" sz="2400" b="1" baseline="-25000">
                  <a:latin typeface="Times New Roman" pitchFamily="18" charset="0"/>
                </a:endParaRPr>
              </a:p>
            </p:txBody>
          </p:sp>
          <p:sp>
            <p:nvSpPr>
              <p:cNvPr id="50" name="Line 44"/>
              <p:cNvSpPr>
                <a:spLocks noChangeShapeType="1"/>
              </p:cNvSpPr>
              <p:nvPr/>
            </p:nvSpPr>
            <p:spPr bwMode="auto">
              <a:xfrm flipV="1">
                <a:off x="68" y="236"/>
                <a:ext cx="239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Oval 42"/>
              <p:cNvSpPr>
                <a:spLocks noChangeArrowheads="1"/>
              </p:cNvSpPr>
              <p:nvPr/>
            </p:nvSpPr>
            <p:spPr bwMode="auto">
              <a:xfrm>
                <a:off x="0" y="304"/>
                <a:ext cx="67" cy="65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46" name="Oval 42"/>
            <p:cNvSpPr>
              <a:spLocks noChangeArrowheads="1"/>
            </p:cNvSpPr>
            <p:nvPr/>
          </p:nvSpPr>
          <p:spPr bwMode="auto">
            <a:xfrm>
              <a:off x="373" y="1019"/>
              <a:ext cx="67" cy="6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7" name="Line 44"/>
            <p:cNvSpPr>
              <a:spLocks noChangeShapeType="1"/>
            </p:cNvSpPr>
            <p:nvPr/>
          </p:nvSpPr>
          <p:spPr bwMode="auto">
            <a:xfrm flipV="1">
              <a:off x="386" y="1575"/>
              <a:ext cx="263" cy="9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Oval 42"/>
            <p:cNvSpPr>
              <a:spLocks noChangeArrowheads="1"/>
            </p:cNvSpPr>
            <p:nvPr/>
          </p:nvSpPr>
          <p:spPr bwMode="auto">
            <a:xfrm>
              <a:off x="373" y="1634"/>
              <a:ext cx="67" cy="6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52" name="Rectangle 52"/>
          <p:cNvSpPr>
            <a:spLocks noChangeArrowheads="1"/>
          </p:cNvSpPr>
          <p:nvPr/>
        </p:nvSpPr>
        <p:spPr bwMode="auto">
          <a:xfrm>
            <a:off x="334432" y="1007102"/>
            <a:ext cx="43075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电路图，连接实物图。</a:t>
            </a:r>
          </a:p>
        </p:txBody>
      </p:sp>
      <p:sp>
        <p:nvSpPr>
          <p:cNvPr id="53" name="文本框 4"/>
          <p:cNvSpPr txBox="1">
            <a:spLocks noChangeArrowheads="1"/>
          </p:cNvSpPr>
          <p:nvPr/>
        </p:nvSpPr>
        <p:spPr bwMode="auto">
          <a:xfrm>
            <a:off x="366182" y="2573339"/>
            <a:ext cx="4756151" cy="1754326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>
                <a:sym typeface="+mn-ea"/>
              </a:rPr>
              <a:t>干路上的开关可以</a:t>
            </a:r>
            <a:r>
              <a:rPr lang="zh-CN" altLang="en-US" dirty="0" smtClean="0">
                <a:sym typeface="+mn-ea"/>
              </a:rPr>
              <a:t>控制</a:t>
            </a:r>
            <a:r>
              <a:rPr lang="zh-CN" altLang="en-US" u="sng" dirty="0" smtClean="0">
                <a:sym typeface="+mn-ea"/>
              </a:rPr>
              <a:t>         </a:t>
            </a:r>
            <a:r>
              <a:rPr lang="zh-CN" altLang="en-US" dirty="0" smtClean="0">
                <a:sym typeface="+mn-ea"/>
              </a:rPr>
              <a:t>用</a:t>
            </a:r>
            <a:r>
              <a:rPr lang="zh-CN" altLang="en-US" dirty="0">
                <a:sym typeface="+mn-ea"/>
              </a:rPr>
              <a:t>电器，而支路上的开关只能</a:t>
            </a:r>
            <a:r>
              <a:rPr lang="zh-CN" altLang="en-US" dirty="0" smtClean="0">
                <a:sym typeface="+mn-ea"/>
              </a:rPr>
              <a:t>控制</a:t>
            </a:r>
            <a:endParaRPr lang="en-US" altLang="zh-CN" dirty="0" smtClean="0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u="sng" dirty="0" smtClean="0">
                <a:sym typeface="+mn-ea"/>
              </a:rPr>
              <a:t>                      </a:t>
            </a:r>
            <a:r>
              <a:rPr lang="zh-CN" altLang="en-US" dirty="0" smtClean="0">
                <a:sym typeface="+mn-ea"/>
              </a:rPr>
              <a:t>的</a:t>
            </a:r>
            <a:r>
              <a:rPr lang="zh-CN" altLang="en-US" dirty="0">
                <a:sym typeface="+mn-ea"/>
              </a:rPr>
              <a:t>用电器。</a:t>
            </a:r>
            <a:endParaRPr lang="zh-CN" altLang="en-US" dirty="0"/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366182" y="1870667"/>
            <a:ext cx="518763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观察各个开关控制小灯泡的情况：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 Box 21"/>
          <p:cNvSpPr txBox="1">
            <a:spLocks noChangeArrowheads="1"/>
          </p:cNvSpPr>
          <p:nvPr/>
        </p:nvSpPr>
        <p:spPr bwMode="auto">
          <a:xfrm>
            <a:off x="3495366" y="2630004"/>
            <a:ext cx="936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1" hangingPunct="1">
              <a:spcBef>
                <a:spcPct val="50000"/>
              </a:spcBef>
              <a:defRPr kumimoji="1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/>
              <a:t>所有</a:t>
            </a:r>
            <a:endParaRPr lang="zh-CN" altLang="en-US" dirty="0"/>
          </a:p>
        </p:txBody>
      </p:sp>
      <p:sp>
        <p:nvSpPr>
          <p:cNvPr id="57" name="Text Box 21"/>
          <p:cNvSpPr txBox="1">
            <a:spLocks noChangeArrowheads="1"/>
          </p:cNvSpPr>
          <p:nvPr/>
        </p:nvSpPr>
        <p:spPr bwMode="auto">
          <a:xfrm>
            <a:off x="580491" y="3716087"/>
            <a:ext cx="19148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50000"/>
              </a:spcBef>
              <a:defRPr kumimoji="1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/>
              <a:t>所在支路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309661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095500" y="602157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zh-CN" altLang="zh-CN" sz="2400" b="1">
              <a:latin typeface="+mn-ea"/>
              <a:ea typeface="+mn-ea"/>
            </a:endParaRPr>
          </a:p>
        </p:txBody>
      </p:sp>
      <p:sp>
        <p:nvSpPr>
          <p:cNvPr id="27661" name="AutoShape 16"/>
          <p:cNvSpPr>
            <a:spLocks noChangeArrowheads="1"/>
          </p:cNvSpPr>
          <p:nvPr/>
        </p:nvSpPr>
        <p:spPr bwMode="auto">
          <a:xfrm>
            <a:off x="4149725" y="638577"/>
            <a:ext cx="4738688" cy="114017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9AF65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27662" name="AutoShape 18"/>
          <p:cNvSpPr>
            <a:spLocks noChangeArrowheads="1"/>
          </p:cNvSpPr>
          <p:nvPr/>
        </p:nvSpPr>
        <p:spPr bwMode="auto">
          <a:xfrm>
            <a:off x="4139293" y="3069377"/>
            <a:ext cx="4738688" cy="142522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9AF65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27663" name="AutoShape 13"/>
          <p:cNvSpPr>
            <a:spLocks noChangeArrowheads="1"/>
          </p:cNvSpPr>
          <p:nvPr/>
        </p:nvSpPr>
        <p:spPr bwMode="auto">
          <a:xfrm>
            <a:off x="1468438" y="913330"/>
            <a:ext cx="2114550" cy="570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9AF65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27664" name="AutoShape 14"/>
          <p:cNvSpPr>
            <a:spLocks noChangeArrowheads="1"/>
          </p:cNvSpPr>
          <p:nvPr/>
        </p:nvSpPr>
        <p:spPr bwMode="auto">
          <a:xfrm>
            <a:off x="1468439" y="1996499"/>
            <a:ext cx="2116137" cy="62709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9AF65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27665" name="AutoShape 17"/>
          <p:cNvSpPr>
            <a:spLocks noChangeArrowheads="1"/>
          </p:cNvSpPr>
          <p:nvPr/>
        </p:nvSpPr>
        <p:spPr bwMode="auto">
          <a:xfrm>
            <a:off x="4139293" y="1882481"/>
            <a:ext cx="4738688" cy="108316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9AF65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27666" name="AutoShape 12"/>
          <p:cNvSpPr>
            <a:spLocks noChangeArrowheads="1"/>
          </p:cNvSpPr>
          <p:nvPr/>
        </p:nvSpPr>
        <p:spPr bwMode="auto">
          <a:xfrm>
            <a:off x="312738" y="1597437"/>
            <a:ext cx="649287" cy="182428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9AF65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27667" name="AutoShape 15"/>
          <p:cNvSpPr>
            <a:spLocks noChangeArrowheads="1"/>
          </p:cNvSpPr>
          <p:nvPr/>
        </p:nvSpPr>
        <p:spPr bwMode="auto">
          <a:xfrm>
            <a:off x="1554163" y="3307704"/>
            <a:ext cx="2116137" cy="91214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>
            <a:solidFill>
              <a:srgbClr val="F9AF65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27668" name="Line 22"/>
          <p:cNvSpPr>
            <a:spLocks noChangeShapeType="1"/>
          </p:cNvSpPr>
          <p:nvPr/>
        </p:nvSpPr>
        <p:spPr bwMode="auto">
          <a:xfrm>
            <a:off x="1216025" y="3780768"/>
            <a:ext cx="338138" cy="0"/>
          </a:xfrm>
          <a:prstGeom prst="line">
            <a:avLst/>
          </a:prstGeom>
          <a:noFill/>
          <a:ln w="57150">
            <a:solidFill>
              <a:srgbClr val="E327D6"/>
            </a:solidFill>
            <a:miter lim="800000"/>
            <a:tailEnd type="triangle" w="med" len="med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27669" name="Line 21"/>
          <p:cNvSpPr>
            <a:spLocks noChangeShapeType="1"/>
          </p:cNvSpPr>
          <p:nvPr/>
        </p:nvSpPr>
        <p:spPr bwMode="auto">
          <a:xfrm>
            <a:off x="1216025" y="1166261"/>
            <a:ext cx="0" cy="2622409"/>
          </a:xfrm>
          <a:prstGeom prst="line">
            <a:avLst/>
          </a:prstGeom>
          <a:noFill/>
          <a:ln w="57150">
            <a:solidFill>
              <a:srgbClr val="E327D6"/>
            </a:solidFill>
            <a:miter lim="800000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27670" name="Line 20"/>
          <p:cNvSpPr>
            <a:spLocks noChangeShapeType="1"/>
          </p:cNvSpPr>
          <p:nvPr/>
        </p:nvSpPr>
        <p:spPr bwMode="auto">
          <a:xfrm>
            <a:off x="1216025" y="1198375"/>
            <a:ext cx="254000" cy="0"/>
          </a:xfrm>
          <a:prstGeom prst="line">
            <a:avLst/>
          </a:prstGeom>
          <a:noFill/>
          <a:ln w="57150">
            <a:solidFill>
              <a:srgbClr val="E327D6"/>
            </a:solidFill>
            <a:miter lim="800000"/>
            <a:tailEnd type="triangle" w="med" len="med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27671" name="Line 23"/>
          <p:cNvSpPr>
            <a:spLocks noChangeShapeType="1"/>
          </p:cNvSpPr>
          <p:nvPr/>
        </p:nvSpPr>
        <p:spPr bwMode="auto">
          <a:xfrm>
            <a:off x="962025" y="2338553"/>
            <a:ext cx="508000" cy="0"/>
          </a:xfrm>
          <a:prstGeom prst="line">
            <a:avLst/>
          </a:prstGeom>
          <a:noFill/>
          <a:ln w="57150">
            <a:solidFill>
              <a:srgbClr val="E327D6"/>
            </a:solidFill>
            <a:miter lim="800000"/>
            <a:tailEnd type="triangle" w="med" len="med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27672" name="Line 24"/>
          <p:cNvSpPr>
            <a:spLocks noChangeShapeType="1"/>
          </p:cNvSpPr>
          <p:nvPr/>
        </p:nvSpPr>
        <p:spPr bwMode="auto">
          <a:xfrm>
            <a:off x="3584575" y="1210252"/>
            <a:ext cx="508000" cy="0"/>
          </a:xfrm>
          <a:prstGeom prst="line">
            <a:avLst/>
          </a:prstGeom>
          <a:noFill/>
          <a:ln w="57150">
            <a:solidFill>
              <a:srgbClr val="E327D6"/>
            </a:solidFill>
            <a:miter lim="800000"/>
            <a:tailEnd type="triangle" w="med" len="med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27673" name="Line 25"/>
          <p:cNvSpPr>
            <a:spLocks noChangeShapeType="1"/>
          </p:cNvSpPr>
          <p:nvPr/>
        </p:nvSpPr>
        <p:spPr bwMode="auto">
          <a:xfrm>
            <a:off x="3584575" y="2338553"/>
            <a:ext cx="508000" cy="0"/>
          </a:xfrm>
          <a:prstGeom prst="line">
            <a:avLst/>
          </a:prstGeom>
          <a:noFill/>
          <a:ln w="57150">
            <a:solidFill>
              <a:srgbClr val="E327D6"/>
            </a:solidFill>
            <a:miter lim="800000"/>
            <a:tailEnd type="triangle" w="med" len="med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27674" name="Line 26"/>
          <p:cNvSpPr>
            <a:spLocks noChangeShapeType="1"/>
          </p:cNvSpPr>
          <p:nvPr/>
        </p:nvSpPr>
        <p:spPr bwMode="auto">
          <a:xfrm>
            <a:off x="3668713" y="3763775"/>
            <a:ext cx="423862" cy="0"/>
          </a:xfrm>
          <a:prstGeom prst="line">
            <a:avLst/>
          </a:prstGeom>
          <a:noFill/>
          <a:ln w="57150">
            <a:solidFill>
              <a:srgbClr val="E327D6"/>
            </a:solidFill>
            <a:miter lim="800000"/>
            <a:tailEnd type="triangle" w="med" len="med"/>
          </a:ln>
        </p:spPr>
        <p:txBody>
          <a:bodyPr wrap="none"/>
          <a:lstStyle/>
          <a:p>
            <a:pPr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44078" name="Rectangle 46"/>
          <p:cNvSpPr>
            <a:spLocks noChangeArrowheads="1"/>
          </p:cNvSpPr>
          <p:nvPr/>
        </p:nvSpPr>
        <p:spPr bwMode="auto">
          <a:xfrm>
            <a:off x="1849438" y="2091514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工作特点</a:t>
            </a:r>
          </a:p>
        </p:txBody>
      </p:sp>
      <p:sp>
        <p:nvSpPr>
          <p:cNvPr id="44080" name="Text Box 48"/>
          <p:cNvSpPr txBox="1">
            <a:spLocks noChangeArrowheads="1"/>
          </p:cNvSpPr>
          <p:nvPr/>
        </p:nvSpPr>
        <p:spPr bwMode="auto">
          <a:xfrm>
            <a:off x="346472" y="1671878"/>
            <a:ext cx="615553" cy="18733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并联电路</a:t>
            </a:r>
          </a:p>
        </p:txBody>
      </p:sp>
      <p:sp>
        <p:nvSpPr>
          <p:cNvPr id="44081" name="Text Box 49"/>
          <p:cNvSpPr txBox="1">
            <a:spLocks noChangeArrowheads="1"/>
          </p:cNvSpPr>
          <p:nvPr/>
        </p:nvSpPr>
        <p:spPr bwMode="auto">
          <a:xfrm>
            <a:off x="1849438" y="979841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连接特点</a:t>
            </a:r>
          </a:p>
        </p:txBody>
      </p:sp>
      <p:sp>
        <p:nvSpPr>
          <p:cNvPr id="44082" name="Text Box 50"/>
          <p:cNvSpPr txBox="1">
            <a:spLocks noChangeArrowheads="1"/>
          </p:cNvSpPr>
          <p:nvPr/>
        </p:nvSpPr>
        <p:spPr bwMode="auto">
          <a:xfrm>
            <a:off x="1468438" y="3387278"/>
            <a:ext cx="2381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开关的控制</a:t>
            </a:r>
          </a:p>
          <a:p>
            <a:pPr algn="ctr"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特点</a:t>
            </a:r>
          </a:p>
        </p:txBody>
      </p:sp>
      <p:sp>
        <p:nvSpPr>
          <p:cNvPr id="44083" name="Text Box 51"/>
          <p:cNvSpPr txBox="1">
            <a:spLocks noChangeArrowheads="1"/>
          </p:cNvSpPr>
          <p:nvPr/>
        </p:nvSpPr>
        <p:spPr bwMode="auto">
          <a:xfrm>
            <a:off x="4267201" y="840881"/>
            <a:ext cx="4505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各用电器（包括跟用电器相连的开关）各自接在电路两点之间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84" name="Text Box 52"/>
          <p:cNvSpPr txBox="1">
            <a:spLocks noChangeArrowheads="1"/>
          </p:cNvSpPr>
          <p:nvPr/>
        </p:nvSpPr>
        <p:spPr bwMode="auto">
          <a:xfrm>
            <a:off x="4267201" y="1981059"/>
            <a:ext cx="4505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某一条支路断开时，其他支路上的用电器照常工作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85" name="Text Box 53"/>
          <p:cNvSpPr txBox="1">
            <a:spLocks noChangeArrowheads="1"/>
          </p:cNvSpPr>
          <p:nvPr/>
        </p:nvSpPr>
        <p:spPr bwMode="auto">
          <a:xfrm>
            <a:off x="4257675" y="3234067"/>
            <a:ext cx="45735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干路上的开关可以控制所有用电器，而支路上的开关只能控制所在支路上的用电器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160515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4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4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4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4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61" grpId="0" animBg="1"/>
      <p:bldP spid="27662" grpId="0" animBg="1"/>
      <p:bldP spid="27663" grpId="0" animBg="1"/>
      <p:bldP spid="27664" grpId="0" animBg="1"/>
      <p:bldP spid="27665" grpId="0" animBg="1"/>
      <p:bldP spid="27666" grpId="0" animBg="1"/>
      <p:bldP spid="27667" grpId="0" animBg="1"/>
      <p:bldP spid="44078" grpId="0"/>
      <p:bldP spid="44080" grpId="0" animBg="1"/>
      <p:bldP spid="44081" grpId="0"/>
      <p:bldP spid="44082" grpId="0"/>
      <p:bldP spid="44083" grpId="0"/>
      <p:bldP spid="44084" grpId="0"/>
      <p:bldP spid="440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69518" y="228777"/>
            <a:ext cx="3057247" cy="609398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、生活中的电路</a:t>
            </a:r>
            <a:endParaRPr lang="zh-CN" altLang="en-US" sz="28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458"/>
          <a:stretch/>
        </p:blipFill>
        <p:spPr>
          <a:xfrm>
            <a:off x="4571999" y="600583"/>
            <a:ext cx="36000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3452" y="955147"/>
            <a:ext cx="37115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、你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家中的电灯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和电视机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是怎么连接的？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8464" y="2155476"/>
            <a:ext cx="398946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因为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电灯亮时，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洗衣机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所以是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0416" y="2755640"/>
            <a:ext cx="103631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可以不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69472" y="2760583"/>
            <a:ext cx="83311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并联</a:t>
            </a:r>
          </a:p>
        </p:txBody>
      </p:sp>
      <p:pic>
        <p:nvPicPr>
          <p:cNvPr id="8" name="图片 7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016" b="32013"/>
          <a:stretch/>
        </p:blipFill>
        <p:spPr>
          <a:xfrm>
            <a:off x="4571999" y="2898243"/>
            <a:ext cx="36000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3452" y="3592498"/>
            <a:ext cx="39894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而装饰用的小彩灯是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0277" y="3592498"/>
            <a:ext cx="83311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串联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101526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222" b="14667"/>
          <a:stretch/>
        </p:blipFill>
        <p:spPr>
          <a:xfrm>
            <a:off x="4952999" y="682340"/>
            <a:ext cx="288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3566" y="448734"/>
            <a:ext cx="4635501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ea typeface="黑体" pitchFamily="49" charset="-122"/>
              </a:rPr>
              <a:t>2.</a:t>
            </a:r>
            <a:r>
              <a:rPr lang="zh-CN" altLang="en-US" sz="2400" dirty="0" smtClean="0">
                <a:ea typeface="黑体" pitchFamily="49" charset="-122"/>
              </a:rPr>
              <a:t>教室</a:t>
            </a:r>
            <a:r>
              <a:rPr lang="zh-CN" altLang="en-US" sz="2400" dirty="0">
                <a:ea typeface="黑体" pitchFamily="49" charset="-122"/>
              </a:rPr>
              <a:t>中的日光灯是如何连接的？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3199" y="2248733"/>
            <a:ext cx="4407961" cy="1682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ea typeface="黑体" pitchFamily="49" charset="-122"/>
              </a:rPr>
              <a:t> </a:t>
            </a:r>
            <a:r>
              <a:rPr lang="zh-CN" altLang="en-US" sz="2400" dirty="0">
                <a:ea typeface="黑体" pitchFamily="49" charset="-122"/>
              </a:rPr>
              <a:t>因为一盏灯不亮时，其余的</a:t>
            </a:r>
            <a:r>
              <a:rPr lang="zh-CN" altLang="en-US" sz="2400" dirty="0" smtClean="0">
                <a:ea typeface="黑体" pitchFamily="49" charset="-122"/>
              </a:rPr>
              <a:t>灯</a:t>
            </a:r>
            <a:endParaRPr lang="en-US" altLang="zh-CN" sz="2400" dirty="0" smtClean="0">
              <a:ea typeface="黑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u="sng" dirty="0" smtClean="0">
                <a:ea typeface="黑体" pitchFamily="49" charset="-122"/>
              </a:rPr>
              <a:t>           </a:t>
            </a:r>
            <a:r>
              <a:rPr lang="zh-CN" altLang="en-US" sz="2400" dirty="0" smtClean="0">
                <a:ea typeface="黑体" pitchFamily="49" charset="-122"/>
              </a:rPr>
              <a:t>发光</a:t>
            </a:r>
            <a:r>
              <a:rPr lang="en-US" altLang="zh-CN" sz="2400" dirty="0" smtClean="0">
                <a:ea typeface="黑体" pitchFamily="49" charset="-122"/>
              </a:rPr>
              <a:t>.</a:t>
            </a:r>
            <a:r>
              <a:rPr lang="zh-CN" altLang="en-US" sz="2400" dirty="0" smtClean="0">
                <a:ea typeface="黑体" pitchFamily="49" charset="-122"/>
              </a:rPr>
              <a:t>所以，教室里的灯和街上的路灯都是</a:t>
            </a:r>
            <a:r>
              <a:rPr lang="zh-CN" altLang="en-US" sz="2400" u="sng" dirty="0" smtClean="0">
                <a:ea typeface="黑体" pitchFamily="49" charset="-122"/>
              </a:rPr>
              <a:t>             </a:t>
            </a:r>
            <a:r>
              <a:rPr lang="zh-CN" altLang="en-US" sz="2400" dirty="0" smtClean="0">
                <a:ea typeface="黑体" pitchFamily="49" charset="-122"/>
              </a:rPr>
              <a:t>。</a:t>
            </a:r>
            <a:endParaRPr lang="en-US" altLang="zh-CN" sz="2400" dirty="0">
              <a:ea typeface="黑体" pitchFamily="49" charset="-122"/>
            </a:endParaRPr>
          </a:p>
        </p:txBody>
      </p:sp>
      <p:pic>
        <p:nvPicPr>
          <p:cNvPr id="5" name="图片 4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507"/>
          <a:stretch/>
        </p:blipFill>
        <p:spPr>
          <a:xfrm>
            <a:off x="4952999" y="2722804"/>
            <a:ext cx="288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03199" y="999220"/>
            <a:ext cx="4635501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ea typeface="黑体" pitchFamily="49" charset="-122"/>
              </a:rPr>
              <a:t>街上的路灯如何</a:t>
            </a:r>
            <a:r>
              <a:rPr lang="zh-CN" altLang="en-US" sz="2400" dirty="0">
                <a:ea typeface="黑体" pitchFamily="49" charset="-122"/>
              </a:rPr>
              <a:t>连接的？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131" y="2859189"/>
            <a:ext cx="80433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还能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7201" y="3374796"/>
            <a:ext cx="8382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并联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9104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5021" y="1085038"/>
            <a:ext cx="252000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35612" y="347533"/>
            <a:ext cx="153712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想想议议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96334" y="927876"/>
            <a:ext cx="4237988" cy="175432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如图是一个简化了的玩具警车的电路图，电路图中的小灯泡</a:t>
            </a:r>
            <a:r>
              <a:rPr lang="en-US" altLang="zh-CN" dirty="0" smtClean="0">
                <a:solidFill>
                  <a:schemeClr val="tx1"/>
                </a:solidFill>
              </a:rPr>
              <a:t>L</a:t>
            </a:r>
            <a:r>
              <a:rPr lang="zh-CN" altLang="en-US" dirty="0" smtClean="0">
                <a:solidFill>
                  <a:schemeClr val="tx1"/>
                </a:solidFill>
              </a:rPr>
              <a:t>与电动机</a:t>
            </a:r>
            <a:r>
              <a:rPr lang="en-US" altLang="zh-CN" dirty="0" smtClean="0">
                <a:solidFill>
                  <a:schemeClr val="tx1"/>
                </a:solidFill>
              </a:rPr>
              <a:t>M</a:t>
            </a:r>
            <a:r>
              <a:rPr lang="zh-CN" altLang="en-US" dirty="0" smtClean="0">
                <a:solidFill>
                  <a:schemeClr val="tx1"/>
                </a:solidFill>
              </a:rPr>
              <a:t>是串联还是并联？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334" y="2682200"/>
            <a:ext cx="5240866" cy="230832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如图所示电流从电源正极出来，在</a:t>
            </a:r>
            <a:r>
              <a:rPr lang="en-US" altLang="zh-CN" dirty="0" smtClean="0">
                <a:solidFill>
                  <a:schemeClr val="tx1"/>
                </a:solidFill>
              </a:rPr>
              <a:t>1</a:t>
            </a:r>
            <a:r>
              <a:rPr lang="zh-CN" altLang="en-US" dirty="0" smtClean="0">
                <a:solidFill>
                  <a:schemeClr val="tx1"/>
                </a:solidFill>
              </a:rPr>
              <a:t>点位置处分支。电流分别通过电动机和电灯，又在</a:t>
            </a:r>
            <a:r>
              <a:rPr lang="en-US" altLang="zh-CN" dirty="0" smtClean="0">
                <a:solidFill>
                  <a:schemeClr val="tx1"/>
                </a:solidFill>
              </a:rPr>
              <a:t>2</a:t>
            </a:r>
            <a:r>
              <a:rPr lang="zh-CN" altLang="en-US" dirty="0" smtClean="0">
                <a:solidFill>
                  <a:schemeClr val="tx1"/>
                </a:solidFill>
              </a:rPr>
              <a:t>点位置处合起来，回到负极。所以电动机和电灯是</a:t>
            </a:r>
            <a:r>
              <a:rPr lang="zh-CN" altLang="en-US" u="sng" dirty="0" smtClean="0">
                <a:solidFill>
                  <a:schemeClr val="tx1"/>
                </a:solidFill>
              </a:rPr>
              <a:t>              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70" r="10686"/>
          <a:stretch/>
        </p:blipFill>
        <p:spPr>
          <a:xfrm>
            <a:off x="5895021" y="2813481"/>
            <a:ext cx="2520000" cy="1475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3945466" y="428903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并联</a:t>
            </a:r>
          </a:p>
        </p:txBody>
      </p:sp>
    </p:spTree>
    <p:extLst>
      <p:ext uri="{BB962C8B-B14F-4D97-AF65-F5344CB8AC3E}">
        <p14:creationId xmlns:p14="http://schemas.microsoft.com/office/powerpoint/2010/main" xmlns="" val="27462307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57472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76816" y="190416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4822" y="10519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2" y="62841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aphicFrame>
        <p:nvGraphicFramePr>
          <p:cNvPr id="7" name="表格 6"/>
          <p:cNvGraphicFramePr/>
          <p:nvPr>
            <p:extLst>
              <p:ext uri="{D42A27DB-BD31-4B8C-83A1-F6EECF244321}">
                <p14:modId xmlns:p14="http://schemas.microsoft.com/office/powerpoint/2010/main" xmlns="" val="1653320786"/>
              </p:ext>
            </p:extLst>
          </p:nvPr>
        </p:nvGraphicFramePr>
        <p:xfrm>
          <a:off x="596298" y="870392"/>
          <a:ext cx="7993063" cy="3552854"/>
        </p:xfrm>
        <a:graphic>
          <a:graphicData uri="http://schemas.openxmlformats.org/drawingml/2006/table">
            <a:tbl>
              <a:tblPr/>
              <a:tblGrid>
                <a:gridCol w="17171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73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025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894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2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串联电路</a:t>
                      </a: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并联电路</a:t>
                      </a: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894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连接特点</a:t>
                      </a: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首尾顺次相连</a:t>
                      </a: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首首、尾尾并列相连</a:t>
                      </a: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543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 smtClean="0">
                          <a:latin typeface="微软雅黑" pitchFamily="34" charset="-122"/>
                          <a:ea typeface="微软雅黑" pitchFamily="34" charset="-122"/>
                        </a:rPr>
                        <a:t>电流的路径</a:t>
                      </a:r>
                      <a:endParaRPr lang="zh-CN" altLang="en-US" sz="2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电流只有一条路径</a:t>
                      </a: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 smtClean="0">
                          <a:latin typeface="微软雅黑" pitchFamily="34" charset="-122"/>
                          <a:ea typeface="微软雅黑" pitchFamily="34" charset="-122"/>
                        </a:rPr>
                        <a:t>有</a:t>
                      </a: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多条</a:t>
                      </a:r>
                      <a:r>
                        <a:rPr lang="zh-CN" altLang="en-US" sz="2000" dirty="0" smtClean="0">
                          <a:latin typeface="微软雅黑" pitchFamily="34" charset="-122"/>
                          <a:ea typeface="微软雅黑" pitchFamily="34" charset="-122"/>
                        </a:rPr>
                        <a:t>路径</a:t>
                      </a:r>
                      <a:endParaRPr lang="zh-CN" altLang="en-US" sz="2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856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用</a:t>
                      </a:r>
                      <a:r>
                        <a:rPr lang="zh-CN" altLang="en-US" sz="2000" dirty="0" smtClean="0">
                          <a:latin typeface="微软雅黑" pitchFamily="34" charset="-122"/>
                          <a:ea typeface="微软雅黑" pitchFamily="34" charset="-122"/>
                        </a:rPr>
                        <a:t>电器的工作</a:t>
                      </a:r>
                      <a:endParaRPr lang="zh-CN" altLang="en-US" sz="2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各用电器之间互相影响</a:t>
                      </a: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 smtClean="0">
                          <a:latin typeface="微软雅黑" pitchFamily="34" charset="-122"/>
                          <a:ea typeface="微软雅黑" pitchFamily="34" charset="-122"/>
                        </a:rPr>
                        <a:t>用</a:t>
                      </a: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电器可独立</a:t>
                      </a:r>
                      <a:r>
                        <a:rPr lang="zh-CN" altLang="en-US" sz="2000" dirty="0" smtClean="0">
                          <a:latin typeface="微软雅黑" pitchFamily="34" charset="-122"/>
                          <a:ea typeface="微软雅黑" pitchFamily="34" charset="-122"/>
                        </a:rPr>
                        <a:t>工电流作</a:t>
                      </a:r>
                      <a:endParaRPr lang="zh-CN" altLang="en-US" sz="2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28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 smtClean="0">
                          <a:latin typeface="微软雅黑" pitchFamily="34" charset="-122"/>
                          <a:ea typeface="微软雅黑" pitchFamily="34" charset="-122"/>
                        </a:rPr>
                        <a:t>开关的作用</a:t>
                      </a:r>
                      <a:endParaRPr lang="zh-CN" altLang="en-US" sz="2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开关控制所有的用电器，开关的位置对电路无影响</a:t>
                      </a: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干路开关控制整个电路，支路</a:t>
                      </a:r>
                      <a:r>
                        <a:rPr lang="zh-CN" altLang="en-US" sz="2000" dirty="0" smtClean="0">
                          <a:latin typeface="微软雅黑" pitchFamily="34" charset="-122"/>
                          <a:ea typeface="微软雅黑" pitchFamily="34" charset="-122"/>
                        </a:rPr>
                        <a:t>开关控制所在的支路</a:t>
                      </a:r>
                      <a:endParaRPr lang="zh-CN" altLang="en-US" sz="2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0818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微软雅黑" pitchFamily="34" charset="-122"/>
                          <a:ea typeface="微软雅黑" pitchFamily="34" charset="-122"/>
                        </a:rPr>
                        <a:t>电路图</a:t>
                      </a: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2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charset="0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2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7" marB="46807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3426704" y="3592843"/>
            <a:ext cx="1089025" cy="657644"/>
            <a:chOff x="0" y="0"/>
            <a:chExt cx="2161" cy="1108"/>
          </a:xfrm>
        </p:grpSpPr>
        <p:grpSp>
          <p:nvGrpSpPr>
            <p:cNvPr id="10" name="Group 37"/>
            <p:cNvGrpSpPr>
              <a:grpSpLocks/>
            </p:cNvGrpSpPr>
            <p:nvPr/>
          </p:nvGrpSpPr>
          <p:grpSpPr bwMode="auto">
            <a:xfrm>
              <a:off x="360" y="0"/>
              <a:ext cx="1801" cy="1108"/>
              <a:chOff x="0" y="0"/>
              <a:chExt cx="1801" cy="1108"/>
            </a:xfrm>
          </p:grpSpPr>
          <p:sp>
            <p:nvSpPr>
              <p:cNvPr id="14" name="AutoShape 53"/>
              <p:cNvSpPr>
                <a:spLocks noChangeArrowheads="1"/>
              </p:cNvSpPr>
              <p:nvPr/>
            </p:nvSpPr>
            <p:spPr bwMode="auto">
              <a:xfrm>
                <a:off x="0" y="781"/>
                <a:ext cx="360" cy="312"/>
              </a:xfrm>
              <a:prstGeom prst="flowChartSummingJunction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800"/>
              </a:p>
            </p:txBody>
          </p:sp>
          <p:grpSp>
            <p:nvGrpSpPr>
              <p:cNvPr id="15" name="Group 39"/>
              <p:cNvGrpSpPr>
                <a:grpSpLocks/>
              </p:cNvGrpSpPr>
              <p:nvPr/>
            </p:nvGrpSpPr>
            <p:grpSpPr bwMode="auto">
              <a:xfrm>
                <a:off x="179" y="0"/>
                <a:ext cx="1622" cy="1108"/>
                <a:chOff x="0" y="0"/>
                <a:chExt cx="1622" cy="1108"/>
              </a:xfrm>
            </p:grpSpPr>
            <p:grpSp>
              <p:nvGrpSpPr>
                <p:cNvPr id="17" name="Group 4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622" cy="982"/>
                  <a:chOff x="0" y="0"/>
                  <a:chExt cx="1622" cy="982"/>
                </a:xfrm>
              </p:grpSpPr>
              <p:grpSp>
                <p:nvGrpSpPr>
                  <p:cNvPr id="20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621" cy="469"/>
                    <a:chOff x="0" y="0"/>
                    <a:chExt cx="1621" cy="469"/>
                  </a:xfrm>
                </p:grpSpPr>
                <p:grpSp>
                  <p:nvGrpSpPr>
                    <p:cNvPr id="22" name="Group 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1096" cy="469"/>
                      <a:chOff x="0" y="0"/>
                      <a:chExt cx="1096" cy="469"/>
                    </a:xfrm>
                  </p:grpSpPr>
                  <p:grpSp>
                    <p:nvGrpSpPr>
                      <p:cNvPr id="24" name="Group 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0"/>
                        <a:ext cx="961" cy="469"/>
                        <a:chOff x="0" y="0"/>
                        <a:chExt cx="961" cy="469"/>
                      </a:xfrm>
                    </p:grpSpPr>
                    <p:grpSp>
                      <p:nvGrpSpPr>
                        <p:cNvPr id="26" name="Group 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0" y="0"/>
                          <a:ext cx="62" cy="469"/>
                          <a:chOff x="0" y="0"/>
                          <a:chExt cx="62" cy="469"/>
                        </a:xfrm>
                      </p:grpSpPr>
                      <p:sp>
                        <p:nvSpPr>
                          <p:cNvPr id="28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0" y="157"/>
                            <a:ext cx="0" cy="156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 xmlns="">
                                <a:noFill/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9" name="Line 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61" y="0"/>
                            <a:ext cx="1" cy="469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 xmlns="">
                                <a:noFill/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sp>
                      <p:nvSpPr>
                        <p:cNvPr id="27" name="Line 4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1" y="223"/>
                          <a:ext cx="900" cy="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25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916" y="61"/>
                        <a:ext cx="180" cy="15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3" name="Line 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61" y="238"/>
                      <a:ext cx="360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1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1621" y="202"/>
                    <a:ext cx="1" cy="78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8" name="Line 41"/>
                <p:cNvSpPr>
                  <a:spLocks noChangeShapeType="1"/>
                </p:cNvSpPr>
                <p:nvPr/>
              </p:nvSpPr>
              <p:spPr bwMode="auto">
                <a:xfrm>
                  <a:off x="1081" y="952"/>
                  <a:ext cx="540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AutoShape 40"/>
                <p:cNvSpPr>
                  <a:spLocks noChangeArrowheads="1"/>
                </p:cNvSpPr>
                <p:nvPr/>
              </p:nvSpPr>
              <p:spPr bwMode="auto">
                <a:xfrm>
                  <a:off x="706" y="796"/>
                  <a:ext cx="360" cy="312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</p:grpSp>
          <p:sp>
            <p:nvSpPr>
              <p:cNvPr id="16" name="Line 38"/>
              <p:cNvSpPr>
                <a:spLocks noChangeShapeType="1"/>
              </p:cNvSpPr>
              <p:nvPr/>
            </p:nvSpPr>
            <p:spPr bwMode="auto">
              <a:xfrm>
                <a:off x="360" y="952"/>
                <a:ext cx="54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Line 36"/>
            <p:cNvSpPr>
              <a:spLocks noChangeShapeType="1"/>
            </p:cNvSpPr>
            <p:nvPr/>
          </p:nvSpPr>
          <p:spPr bwMode="auto">
            <a:xfrm>
              <a:off x="0" y="937"/>
              <a:ext cx="36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35"/>
            <p:cNvSpPr>
              <a:spLocks noChangeShapeType="1"/>
            </p:cNvSpPr>
            <p:nvPr/>
          </p:nvSpPr>
          <p:spPr bwMode="auto">
            <a:xfrm>
              <a:off x="0" y="217"/>
              <a:ext cx="5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34"/>
            <p:cNvSpPr>
              <a:spLocks noChangeShapeType="1"/>
            </p:cNvSpPr>
            <p:nvPr/>
          </p:nvSpPr>
          <p:spPr bwMode="auto">
            <a:xfrm>
              <a:off x="0" y="202"/>
              <a:ext cx="1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Group 4"/>
          <p:cNvGrpSpPr>
            <a:grpSpLocks/>
          </p:cNvGrpSpPr>
          <p:nvPr/>
        </p:nvGrpSpPr>
        <p:grpSpPr bwMode="auto">
          <a:xfrm>
            <a:off x="6322133" y="3734700"/>
            <a:ext cx="1158875" cy="477946"/>
            <a:chOff x="0" y="0"/>
            <a:chExt cx="2146" cy="1434"/>
          </a:xfrm>
        </p:grpSpPr>
        <p:grpSp>
          <p:nvGrpSpPr>
            <p:cNvPr id="31" name="Group 8"/>
            <p:cNvGrpSpPr>
              <a:grpSpLocks/>
            </p:cNvGrpSpPr>
            <p:nvPr/>
          </p:nvGrpSpPr>
          <p:grpSpPr bwMode="auto">
            <a:xfrm>
              <a:off x="510" y="0"/>
              <a:ext cx="1636" cy="1434"/>
              <a:chOff x="0" y="0"/>
              <a:chExt cx="1636" cy="1434"/>
            </a:xfrm>
          </p:grpSpPr>
          <p:grpSp>
            <p:nvGrpSpPr>
              <p:cNvPr id="35" name="Group 18"/>
              <p:cNvGrpSpPr>
                <a:grpSpLocks/>
              </p:cNvGrpSpPr>
              <p:nvPr/>
            </p:nvGrpSpPr>
            <p:grpSpPr bwMode="auto">
              <a:xfrm>
                <a:off x="60" y="0"/>
                <a:ext cx="1576" cy="1293"/>
                <a:chOff x="0" y="0"/>
                <a:chExt cx="1576" cy="1293"/>
              </a:xfrm>
            </p:grpSpPr>
            <p:grpSp>
              <p:nvGrpSpPr>
                <p:cNvPr id="45" name="Group 2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576" cy="907"/>
                  <a:chOff x="0" y="0"/>
                  <a:chExt cx="1576" cy="907"/>
                </a:xfrm>
              </p:grpSpPr>
              <p:grpSp>
                <p:nvGrpSpPr>
                  <p:cNvPr id="47" name="Group 22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576" cy="906"/>
                    <a:chOff x="0" y="0"/>
                    <a:chExt cx="1576" cy="906"/>
                  </a:xfrm>
                </p:grpSpPr>
                <p:grpSp>
                  <p:nvGrpSpPr>
                    <p:cNvPr id="49" name="Group 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1575" cy="342"/>
                      <a:chOff x="0" y="0"/>
                      <a:chExt cx="1575" cy="342"/>
                    </a:xfrm>
                  </p:grpSpPr>
                  <p:grpSp>
                    <p:nvGrpSpPr>
                      <p:cNvPr id="51" name="Group 2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0"/>
                        <a:ext cx="1080" cy="342"/>
                        <a:chOff x="0" y="0"/>
                        <a:chExt cx="1080" cy="342"/>
                      </a:xfrm>
                    </p:grpSpPr>
                    <p:grpSp>
                      <p:nvGrpSpPr>
                        <p:cNvPr id="53" name="Group 2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0" y="30"/>
                          <a:ext cx="780" cy="312"/>
                          <a:chOff x="0" y="0"/>
                          <a:chExt cx="780" cy="312"/>
                        </a:xfrm>
                      </p:grpSpPr>
                      <p:sp>
                        <p:nvSpPr>
                          <p:cNvPr id="55" name="Line 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60" y="111"/>
                            <a:ext cx="720" cy="1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 xmlns="">
                                <a:noFill/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grpSp>
                        <p:nvGrpSpPr>
                          <p:cNvPr id="56" name="Group 2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0" y="0"/>
                            <a:ext cx="76" cy="312"/>
                            <a:chOff x="0" y="0"/>
                            <a:chExt cx="76" cy="312"/>
                          </a:xfrm>
                        </p:grpSpPr>
                        <p:sp>
                          <p:nvSpPr>
                            <p:cNvPr id="57" name="Line 31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0" y="60"/>
                              <a:ext cx="0" cy="156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 xmlns="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58" name="Line 30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75" y="0"/>
                              <a:ext cx="1" cy="312"/>
                            </a:xfrm>
                            <a:prstGeom prst="line">
                              <a:avLst/>
                            </a:prstGeom>
                            <a:noFill/>
                            <a:ln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 xmlns="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</p:grpSp>
                    <p:sp>
                      <p:nvSpPr>
                        <p:cNvPr id="54" name="Line 2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720" y="0"/>
                          <a:ext cx="360" cy="1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52" name="Line 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35" y="156"/>
                        <a:ext cx="540" cy="1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50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75" y="126"/>
                      <a:ext cx="1" cy="78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8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1035" y="906"/>
                    <a:ext cx="540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6" name="Line 19"/>
                <p:cNvSpPr>
                  <a:spLocks noChangeShapeType="1"/>
                </p:cNvSpPr>
                <p:nvPr/>
              </p:nvSpPr>
              <p:spPr bwMode="auto">
                <a:xfrm>
                  <a:off x="1020" y="513"/>
                  <a:ext cx="1" cy="78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" name="Group 14"/>
              <p:cNvGrpSpPr>
                <a:grpSpLocks/>
              </p:cNvGrpSpPr>
              <p:nvPr/>
            </p:nvGrpSpPr>
            <p:grpSpPr bwMode="auto">
              <a:xfrm>
                <a:off x="0" y="372"/>
                <a:ext cx="1080" cy="312"/>
                <a:chOff x="0" y="0"/>
                <a:chExt cx="1080" cy="312"/>
              </a:xfrm>
            </p:grpSpPr>
            <p:sp>
              <p:nvSpPr>
                <p:cNvPr id="42" name="Line 17"/>
                <p:cNvSpPr>
                  <a:spLocks noChangeShapeType="1"/>
                </p:cNvSpPr>
                <p:nvPr/>
              </p:nvSpPr>
              <p:spPr bwMode="auto">
                <a:xfrm>
                  <a:off x="0" y="156"/>
                  <a:ext cx="36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" name="AutoShape 16"/>
                <p:cNvSpPr>
                  <a:spLocks noChangeArrowheads="1"/>
                </p:cNvSpPr>
                <p:nvPr/>
              </p:nvSpPr>
              <p:spPr bwMode="auto">
                <a:xfrm>
                  <a:off x="360" y="0"/>
                  <a:ext cx="360" cy="312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  <p:sp>
              <p:nvSpPr>
                <p:cNvPr id="44" name="Line 15"/>
                <p:cNvSpPr>
                  <a:spLocks noChangeShapeType="1"/>
                </p:cNvSpPr>
                <p:nvPr/>
              </p:nvSpPr>
              <p:spPr bwMode="auto">
                <a:xfrm>
                  <a:off x="720" y="156"/>
                  <a:ext cx="36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" name="Group 10"/>
              <p:cNvGrpSpPr>
                <a:grpSpLocks/>
              </p:cNvGrpSpPr>
              <p:nvPr/>
            </p:nvGrpSpPr>
            <p:grpSpPr bwMode="auto">
              <a:xfrm>
                <a:off x="15" y="1122"/>
                <a:ext cx="1080" cy="312"/>
                <a:chOff x="0" y="0"/>
                <a:chExt cx="1080" cy="312"/>
              </a:xfrm>
            </p:grpSpPr>
            <p:sp>
              <p:nvSpPr>
                <p:cNvPr id="39" name="Line 13"/>
                <p:cNvSpPr>
                  <a:spLocks noChangeShapeType="1"/>
                </p:cNvSpPr>
                <p:nvPr/>
              </p:nvSpPr>
              <p:spPr bwMode="auto">
                <a:xfrm>
                  <a:off x="0" y="156"/>
                  <a:ext cx="36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" name="AutoShape 12"/>
                <p:cNvSpPr>
                  <a:spLocks noChangeArrowheads="1"/>
                </p:cNvSpPr>
                <p:nvPr/>
              </p:nvSpPr>
              <p:spPr bwMode="auto">
                <a:xfrm>
                  <a:off x="360" y="0"/>
                  <a:ext cx="360" cy="312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  <p:sp>
              <p:nvSpPr>
                <p:cNvPr id="41" name="Line 11"/>
                <p:cNvSpPr>
                  <a:spLocks noChangeShapeType="1"/>
                </p:cNvSpPr>
                <p:nvPr/>
              </p:nvSpPr>
              <p:spPr bwMode="auto">
                <a:xfrm>
                  <a:off x="720" y="156"/>
                  <a:ext cx="36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8" name="Line 9"/>
              <p:cNvSpPr>
                <a:spLocks noChangeShapeType="1"/>
              </p:cNvSpPr>
              <p:nvPr/>
            </p:nvSpPr>
            <p:spPr bwMode="auto">
              <a:xfrm>
                <a:off x="15" y="498"/>
                <a:ext cx="1" cy="7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" name="Line 7"/>
            <p:cNvSpPr>
              <a:spLocks noChangeShapeType="1"/>
            </p:cNvSpPr>
            <p:nvPr/>
          </p:nvSpPr>
          <p:spPr bwMode="auto">
            <a:xfrm>
              <a:off x="0" y="906"/>
              <a:ext cx="5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6"/>
            <p:cNvSpPr>
              <a:spLocks noChangeShapeType="1"/>
            </p:cNvSpPr>
            <p:nvPr/>
          </p:nvSpPr>
          <p:spPr bwMode="auto">
            <a:xfrm>
              <a:off x="0" y="120"/>
              <a:ext cx="1" cy="7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5"/>
            <p:cNvSpPr>
              <a:spLocks noChangeShapeType="1"/>
            </p:cNvSpPr>
            <p:nvPr/>
          </p:nvSpPr>
          <p:spPr bwMode="auto">
            <a:xfrm>
              <a:off x="0" y="126"/>
              <a:ext cx="5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57473" y="4518286"/>
            <a:ext cx="453306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重点：理解串、并联电路的特点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787672" y="4518286"/>
            <a:ext cx="376662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难点</a:t>
            </a:r>
            <a:r>
              <a:rPr lang="zh-CN" altLang="en-US" dirty="0"/>
              <a:t>：会</a:t>
            </a:r>
            <a:r>
              <a:rPr lang="zh-CN" altLang="en-US" dirty="0" smtClean="0"/>
              <a:t>分析串、并联电路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4596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002" y="216805"/>
            <a:ext cx="6522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判断电路的串、并联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002" y="847396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58801" y="1454876"/>
            <a:ext cx="838566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2019 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重庆市</a:t>
            </a: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关于图所示电路的判断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正确的是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)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0" r="4967" b="4666"/>
          <a:stretch>
            <a:fillRect/>
          </a:stretch>
        </p:blipFill>
        <p:spPr bwMode="auto">
          <a:xfrm>
            <a:off x="6300896" y="2229267"/>
            <a:ext cx="2343570" cy="199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58802" y="1916541"/>
            <a:ext cx="601799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A.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只闭合开关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时，灯泡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并联。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B.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只闭合开关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时，灯泡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并联。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C.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只闭合开关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时，灯泡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串联。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D.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闭合所有开关时灯泡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并联，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短路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71291" y="1370616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xmlns="" val="32211934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4733" y="1073316"/>
            <a:ext cx="84786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(2019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衡阳市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多项选择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如图所示，下列说法正确的是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(       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42" b="790"/>
          <a:stretch>
            <a:fillRect/>
          </a:stretch>
        </p:blipFill>
        <p:spPr bwMode="auto">
          <a:xfrm>
            <a:off x="5732921" y="1931594"/>
            <a:ext cx="2817484" cy="192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37066" y="1663525"/>
            <a:ext cx="5404043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A.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闭合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，断开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串联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B.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闭合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，断开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串联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C.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闭合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，断开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，只有灯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亮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D.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闭合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，断开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，只有灯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亮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28681" y="1073316"/>
            <a:ext cx="6976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A C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267" y="322542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43728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5542" y="84585"/>
            <a:ext cx="6522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按要求设计电路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506" y="555210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36601" y="857579"/>
            <a:ext cx="756382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2019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临沂市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）汽车尾灯内的示宽灯和刹车灯有时需要各自独立工作，有时需要同时工作。下列电路图符合要求的是（    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18514" y="2547540"/>
            <a:ext cx="2001691" cy="1188000"/>
            <a:chOff x="4932710" y="1582910"/>
            <a:chExt cx="2001691" cy="1188000"/>
          </a:xfrm>
        </p:grpSpPr>
        <p:pic>
          <p:nvPicPr>
            <p:cNvPr id="20483" name="Picture 3"/>
            <p:cNvPicPr preferRelativeResize="0">
              <a:picLocks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02" b="882"/>
            <a:stretch>
              <a:fillRect/>
            </a:stretch>
          </p:blipFill>
          <p:spPr bwMode="auto">
            <a:xfrm>
              <a:off x="5350401" y="1582910"/>
              <a:ext cx="1584000" cy="11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4932710" y="2051498"/>
              <a:ext cx="47749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B.</a:t>
              </a:r>
              <a:endPara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28448" y="3735540"/>
            <a:ext cx="2041200" cy="1188000"/>
            <a:chOff x="562290" y="3306603"/>
            <a:chExt cx="2041200" cy="1188000"/>
          </a:xfrm>
        </p:grpSpPr>
        <p:pic>
          <p:nvPicPr>
            <p:cNvPr id="20482" name="Picture 2"/>
            <p:cNvPicPr preferRelativeResize="0">
              <a:picLocks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31" b="896"/>
            <a:stretch>
              <a:fillRect/>
            </a:stretch>
          </p:blipFill>
          <p:spPr bwMode="auto">
            <a:xfrm>
              <a:off x="1019490" y="3306603"/>
              <a:ext cx="1584000" cy="11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 flipH="1">
              <a:off x="562290" y="3669770"/>
              <a:ext cx="45720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l" rtl="0" font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C.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18514" y="3707866"/>
            <a:ext cx="1887190" cy="1188000"/>
            <a:chOff x="4684860" y="2927593"/>
            <a:chExt cx="1887190" cy="1188000"/>
          </a:xfrm>
        </p:grpSpPr>
        <p:pic>
          <p:nvPicPr>
            <p:cNvPr id="20481" name="Picture 1"/>
            <p:cNvPicPr preferRelativeResize="0">
              <a:picLocks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16" b="945"/>
            <a:stretch>
              <a:fillRect/>
            </a:stretch>
          </p:blipFill>
          <p:spPr bwMode="auto">
            <a:xfrm>
              <a:off x="5162350" y="2927593"/>
              <a:ext cx="1409700" cy="11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4684860" y="3318434"/>
              <a:ext cx="49569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D. </a:t>
              </a:r>
              <a:endPara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334263" y="2164923"/>
            <a:ext cx="4787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D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29332" y="2611905"/>
            <a:ext cx="2040316" cy="1188000"/>
            <a:chOff x="1533350" y="2154410"/>
            <a:chExt cx="2040316" cy="1188000"/>
          </a:xfrm>
        </p:grpSpPr>
        <p:pic>
          <p:nvPicPr>
            <p:cNvPr id="20484" name="Picture 4"/>
            <p:cNvPicPr preferRelativeResize="0">
              <a:picLocks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02" b="867"/>
            <a:stretch>
              <a:fillRect/>
            </a:stretch>
          </p:blipFill>
          <p:spPr bwMode="auto">
            <a:xfrm>
              <a:off x="1989666" y="2154410"/>
              <a:ext cx="1584000" cy="11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1533350" y="255452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ctr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A.</a:t>
              </a:r>
              <a:endPara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00544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48264" y="1504663"/>
            <a:ext cx="3815242" cy="2919030"/>
            <a:chOff x="448264" y="1504663"/>
            <a:chExt cx="3815242" cy="2919030"/>
          </a:xfrm>
        </p:grpSpPr>
        <p:pic>
          <p:nvPicPr>
            <p:cNvPr id="4" name="图片 3"/>
            <p:cNvPicPr preferRelativeResize="0"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48264" y="2011461"/>
              <a:ext cx="3743291" cy="241223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689066" y="1504663"/>
              <a:ext cx="3574440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2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路灯之间是怎么连接的？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53924" y="997865"/>
            <a:ext cx="110731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想一想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48501" y="1504663"/>
            <a:ext cx="3784436" cy="2919030"/>
            <a:chOff x="4775199" y="1504662"/>
            <a:chExt cx="3784436" cy="2919030"/>
          </a:xfrm>
        </p:grpSpPr>
        <p:pic>
          <p:nvPicPr>
            <p:cNvPr id="7" name="图片 6"/>
            <p:cNvPicPr preferRelativeResize="0"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75199" y="2011460"/>
              <a:ext cx="3494447" cy="241223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1" name="TextBox 10"/>
            <p:cNvSpPr txBox="1"/>
            <p:nvPr/>
          </p:nvSpPr>
          <p:spPr>
            <a:xfrm>
              <a:off x="4775200" y="1504662"/>
              <a:ext cx="3784435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装饰小灯之间怎么连接的？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219" y="110019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06568" y="460330"/>
            <a:ext cx="7809299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四川巴中）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小明设计了一个电路，开关断开两灯都不亮，开关闭合两灯均发光，拧下其中一只灯泡，另一只灯泡仍发光，则符合要求的电路是（　　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19531" y="2329806"/>
            <a:ext cx="5679610" cy="2364860"/>
            <a:chOff x="1128882" y="2228064"/>
            <a:chExt cx="5679610" cy="2364860"/>
          </a:xfrm>
        </p:grpSpPr>
        <p:pic>
          <p:nvPicPr>
            <p:cNvPr id="19458" name="Picture 2"/>
            <p:cNvPicPr preferRelativeResize="0">
              <a:picLocks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853" b="1016"/>
            <a:stretch>
              <a:fillRect/>
            </a:stretch>
          </p:blipFill>
          <p:spPr bwMode="auto">
            <a:xfrm>
              <a:off x="1645281" y="3512924"/>
              <a:ext cx="144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组合 9"/>
            <p:cNvGrpSpPr/>
            <p:nvPr/>
          </p:nvGrpSpPr>
          <p:grpSpPr>
            <a:xfrm>
              <a:off x="4678493" y="2228064"/>
              <a:ext cx="2129999" cy="1080000"/>
              <a:chOff x="4678493" y="2228064"/>
              <a:chExt cx="2129999" cy="1080000"/>
            </a:xfrm>
          </p:grpSpPr>
          <p:pic>
            <p:nvPicPr>
              <p:cNvPr id="19459" name="Picture 3"/>
              <p:cNvPicPr preferRelativeResize="0">
                <a:picLocks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20000"/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853" b="1056"/>
              <a:stretch>
                <a:fillRect/>
              </a:stretch>
            </p:blipFill>
            <p:spPr bwMode="auto">
              <a:xfrm>
                <a:off x="5368492" y="2228064"/>
                <a:ext cx="144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Rectangle 6"/>
              <p:cNvSpPr>
                <a:spLocks noChangeArrowheads="1"/>
              </p:cNvSpPr>
              <p:nvPr/>
            </p:nvSpPr>
            <p:spPr bwMode="auto">
              <a:xfrm>
                <a:off x="4678493" y="2537232"/>
                <a:ext cx="690000" cy="461665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l" rtl="0" eaLnBrk="0" fontAlgn="ctr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B</a:t>
                </a:r>
                <a:r>
                  <a:rPr lang="zh-CN" altLang="en-US" sz="24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．</a:t>
                </a:r>
              </a:p>
            </p:txBody>
          </p:sp>
        </p:grpSp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1128882" y="3780931"/>
              <a:ext cx="541703" cy="46166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 rtl="0" eaLnBrk="0" fontAlgn="ctr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C</a:t>
              </a:r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.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endParaRPr>
            </a:p>
          </p:txBody>
        </p:sp>
      </p:grp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993287" y="1752991"/>
            <a:ext cx="3047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C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42036" y="2374661"/>
            <a:ext cx="1933894" cy="1080000"/>
            <a:chOff x="801343" y="2482449"/>
            <a:chExt cx="1933894" cy="1080000"/>
          </a:xfrm>
        </p:grpSpPr>
        <p:pic>
          <p:nvPicPr>
            <p:cNvPr id="19460" name="Picture 4"/>
            <p:cNvPicPr preferRelativeResize="0">
              <a:picLocks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853" b="1016"/>
            <a:stretch>
              <a:fillRect/>
            </a:stretch>
          </p:blipFill>
          <p:spPr bwMode="auto">
            <a:xfrm>
              <a:off x="1295237" y="2482449"/>
              <a:ext cx="144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801343" y="2750456"/>
              <a:ext cx="4966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ctr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A.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89162" y="3573505"/>
            <a:ext cx="2229462" cy="1080000"/>
            <a:chOff x="4186233" y="3037118"/>
            <a:chExt cx="2058647" cy="1080000"/>
          </a:xfrm>
        </p:grpSpPr>
        <p:pic>
          <p:nvPicPr>
            <p:cNvPr id="19457" name="Picture 1"/>
            <p:cNvPicPr preferRelativeResize="0">
              <a:picLocks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809" b="1045"/>
            <a:stretch>
              <a:fillRect/>
            </a:stretch>
          </p:blipFill>
          <p:spPr bwMode="auto">
            <a:xfrm>
              <a:off x="4804880" y="3037118"/>
              <a:ext cx="144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4186233" y="3274612"/>
              <a:ext cx="649968" cy="615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794000" algn="l"/>
                </a:tabLst>
              </a:pP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Calibri" pitchFamily="34" charset="0"/>
                </a:rPr>
                <a:t>	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D.</a:t>
              </a: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98149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843885" y="995065"/>
            <a:ext cx="6936981" cy="1107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0" dirty="0">
                <a:solidFill>
                  <a:schemeClr val="tx1"/>
                </a:solidFill>
              </a:rPr>
              <a:t>用一个电源、两个灯泡、一个开关和若干导线组成电路，要想让两个小灯泡都发光，可以有几种接法？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283104" y="533400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想想做做</a:t>
            </a:r>
          </a:p>
        </p:txBody>
      </p:sp>
      <p:grpSp>
        <p:nvGrpSpPr>
          <p:cNvPr id="9" name="组合 5121"/>
          <p:cNvGrpSpPr>
            <a:grpSpLocks/>
          </p:cNvGrpSpPr>
          <p:nvPr/>
        </p:nvGrpSpPr>
        <p:grpSpPr bwMode="auto">
          <a:xfrm>
            <a:off x="843885" y="2254991"/>
            <a:ext cx="6803458" cy="2524237"/>
            <a:chOff x="0" y="0"/>
            <a:chExt cx="3824" cy="2154"/>
          </a:xfrm>
        </p:grpSpPr>
        <p:pic>
          <p:nvPicPr>
            <p:cNvPr id="10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4" y="21"/>
              <a:ext cx="1025" cy="7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4" y="1152"/>
              <a:ext cx="2249" cy="8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圆角矩形 5124"/>
            <p:cNvSpPr>
              <a:spLocks noChangeArrowheads="1"/>
            </p:cNvSpPr>
            <p:nvPr/>
          </p:nvSpPr>
          <p:spPr bwMode="auto">
            <a:xfrm>
              <a:off x="0" y="0"/>
              <a:ext cx="3719" cy="2154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 sz="2000"/>
            </a:p>
          </p:txBody>
        </p:sp>
        <p:pic>
          <p:nvPicPr>
            <p:cNvPr id="13" name="图片 7" descr="导线.jpg"/>
            <p:cNvPicPr>
              <a:picLocks noChangeAspect="1" noChangeArrowheads="1"/>
            </p:cNvPicPr>
            <p:nvPr/>
          </p:nvPicPr>
          <p:blipFill>
            <a:blip r:embed="rId5">
              <a:lum bright="3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" y="993"/>
              <a:ext cx="973" cy="116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" y="21"/>
              <a:ext cx="1120" cy="7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9" y="21"/>
              <a:ext cx="1025" cy="7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73982" y="83930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65515" y="163398"/>
            <a:ext cx="631952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7445" y="1633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23052" y="68661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7" name="Group 2"/>
          <p:cNvGrpSpPr>
            <a:grpSpLocks/>
          </p:cNvGrpSpPr>
          <p:nvPr/>
        </p:nvGrpSpPr>
        <p:grpSpPr bwMode="auto">
          <a:xfrm>
            <a:off x="636242" y="2057600"/>
            <a:ext cx="3884958" cy="2082600"/>
            <a:chOff x="0" y="0"/>
            <a:chExt cx="2585" cy="1531"/>
          </a:xfrm>
        </p:grpSpPr>
        <p:grpSp>
          <p:nvGrpSpPr>
            <p:cNvPr id="9" name="Group 3"/>
            <p:cNvGrpSpPr>
              <a:grpSpLocks/>
            </p:cNvGrpSpPr>
            <p:nvPr/>
          </p:nvGrpSpPr>
          <p:grpSpPr bwMode="auto">
            <a:xfrm>
              <a:off x="0" y="34"/>
              <a:ext cx="2585" cy="1497"/>
              <a:chOff x="0" y="0"/>
              <a:chExt cx="2585" cy="1497"/>
            </a:xfrm>
          </p:grpSpPr>
          <p:pic>
            <p:nvPicPr>
              <p:cNvPr id="13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0" y="855"/>
                <a:ext cx="910" cy="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" name="Picture 10" descr="H:\2\人教教参资源\九\图\电池组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6" y="20"/>
                <a:ext cx="1179" cy="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53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8" y="651"/>
                <a:ext cx="909" cy="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未知"/>
              <p:cNvSpPr>
                <a:spLocks/>
              </p:cNvSpPr>
              <p:nvPr/>
            </p:nvSpPr>
            <p:spPr bwMode="auto">
              <a:xfrm>
                <a:off x="2253" y="285"/>
                <a:ext cx="332" cy="774"/>
              </a:xfrm>
              <a:custGeom>
                <a:avLst/>
                <a:gdLst>
                  <a:gd name="T0" fmla="*/ 60 w 374"/>
                  <a:gd name="T1" fmla="*/ 0 h 862"/>
                  <a:gd name="T2" fmla="*/ 322 w 374"/>
                  <a:gd name="T3" fmla="*/ 286 h 862"/>
                  <a:gd name="T4" fmla="*/ 0 w 374"/>
                  <a:gd name="T5" fmla="*/ 774 h 86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未知"/>
              <p:cNvSpPr>
                <a:spLocks/>
              </p:cNvSpPr>
              <p:nvPr/>
            </p:nvSpPr>
            <p:spPr bwMode="auto">
              <a:xfrm>
                <a:off x="965" y="1059"/>
                <a:ext cx="665" cy="224"/>
              </a:xfrm>
              <a:custGeom>
                <a:avLst/>
                <a:gdLst>
                  <a:gd name="T0" fmla="*/ 665 w 749"/>
                  <a:gd name="T1" fmla="*/ 0 h 250"/>
                  <a:gd name="T2" fmla="*/ 222 w 749"/>
                  <a:gd name="T3" fmla="*/ 61 h 250"/>
                  <a:gd name="T4" fmla="*/ 0 w 749"/>
                  <a:gd name="T5" fmla="*/ 224 h 2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49" h="250">
                    <a:moveTo>
                      <a:pt x="749" y="0"/>
                    </a:moveTo>
                    <a:cubicBezTo>
                      <a:pt x="562" y="13"/>
                      <a:pt x="375" y="26"/>
                      <a:pt x="250" y="68"/>
                    </a:cubicBezTo>
                    <a:cubicBezTo>
                      <a:pt x="125" y="110"/>
                      <a:pt x="62" y="180"/>
                      <a:pt x="0" y="25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未知"/>
              <p:cNvSpPr>
                <a:spLocks/>
              </p:cNvSpPr>
              <p:nvPr/>
            </p:nvSpPr>
            <p:spPr bwMode="auto">
              <a:xfrm>
                <a:off x="13" y="366"/>
                <a:ext cx="349" cy="917"/>
              </a:xfrm>
              <a:custGeom>
                <a:avLst/>
                <a:gdLst>
                  <a:gd name="T0" fmla="*/ 349 w 393"/>
                  <a:gd name="T1" fmla="*/ 917 h 1021"/>
                  <a:gd name="T2" fmla="*/ 27 w 393"/>
                  <a:gd name="T3" fmla="*/ 489 h 1021"/>
                  <a:gd name="T4" fmla="*/ 187 w 393"/>
                  <a:gd name="T5" fmla="*/ 0 h 102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未知"/>
              <p:cNvSpPr>
                <a:spLocks/>
              </p:cNvSpPr>
              <p:nvPr/>
            </p:nvSpPr>
            <p:spPr bwMode="auto">
              <a:xfrm>
                <a:off x="680" y="152"/>
                <a:ext cx="590" cy="188"/>
              </a:xfrm>
              <a:custGeom>
                <a:avLst/>
                <a:gdLst>
                  <a:gd name="T0" fmla="*/ 590 w 590"/>
                  <a:gd name="T1" fmla="*/ 143 h 188"/>
                  <a:gd name="T2" fmla="*/ 318 w 590"/>
                  <a:gd name="T3" fmla="*/ 7 h 188"/>
                  <a:gd name="T4" fmla="*/ 0 w 590"/>
                  <a:gd name="T5" fmla="*/ 188 h 18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698" y="714"/>
              <a:ext cx="290" cy="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340" y="0"/>
              <a:ext cx="210" cy="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S</a:t>
              </a:r>
              <a:endParaRPr lang="en-US" altLang="zh-CN" sz="2400" b="1" baseline="-25000">
                <a:latin typeface="Times New Roman" pitchFamily="18" charset="0"/>
              </a:endParaRP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1964" y="536"/>
              <a:ext cx="290" cy="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</a:rPr>
                <a:t>2</a:t>
              </a:r>
            </a:p>
          </p:txBody>
        </p:sp>
      </p:grpSp>
      <p:grpSp>
        <p:nvGrpSpPr>
          <p:cNvPr id="21" name="Group 15"/>
          <p:cNvGrpSpPr>
            <a:grpSpLocks/>
          </p:cNvGrpSpPr>
          <p:nvPr/>
        </p:nvGrpSpPr>
        <p:grpSpPr bwMode="auto">
          <a:xfrm>
            <a:off x="5019675" y="1907320"/>
            <a:ext cx="2989262" cy="1955382"/>
            <a:chOff x="0" y="0"/>
            <a:chExt cx="1883" cy="1298"/>
          </a:xfrm>
        </p:grpSpPr>
        <p:sp>
          <p:nvSpPr>
            <p:cNvPr id="22" name="Rectangle 16"/>
            <p:cNvSpPr>
              <a:spLocks noChangeArrowheads="1"/>
            </p:cNvSpPr>
            <p:nvPr/>
          </p:nvSpPr>
          <p:spPr bwMode="auto">
            <a:xfrm>
              <a:off x="0" y="227"/>
              <a:ext cx="1883" cy="88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8100" dir="2700000" algn="ctr" rotWithShape="0">
                      <a:srgbClr val="000000">
                        <a:alpha val="28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3" name="Group 17"/>
            <p:cNvGrpSpPr>
              <a:grpSpLocks/>
            </p:cNvGrpSpPr>
            <p:nvPr/>
          </p:nvGrpSpPr>
          <p:grpSpPr bwMode="auto">
            <a:xfrm>
              <a:off x="1293" y="0"/>
              <a:ext cx="91" cy="431"/>
              <a:chOff x="0" y="0"/>
              <a:chExt cx="91" cy="476"/>
            </a:xfrm>
          </p:grpSpPr>
          <p:sp>
            <p:nvSpPr>
              <p:cNvPr id="32" name="Rectangle 18"/>
              <p:cNvSpPr>
                <a:spLocks noChangeArrowheads="1"/>
              </p:cNvSpPr>
              <p:nvPr/>
            </p:nvSpPr>
            <p:spPr bwMode="auto">
              <a:xfrm>
                <a:off x="0" y="174"/>
                <a:ext cx="85" cy="1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8100" dir="2700000" algn="ctr" rotWithShape="0">
                        <a:srgbClr val="000000">
                          <a:alpha val="28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Line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47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Line 33"/>
              <p:cNvSpPr>
                <a:spLocks noChangeShapeType="1"/>
              </p:cNvSpPr>
              <p:nvPr/>
            </p:nvSpPr>
            <p:spPr bwMode="auto">
              <a:xfrm>
                <a:off x="91" y="105"/>
                <a:ext cx="0" cy="25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" name="Group 21"/>
            <p:cNvGrpSpPr>
              <a:grpSpLocks/>
            </p:cNvGrpSpPr>
            <p:nvPr/>
          </p:nvGrpSpPr>
          <p:grpSpPr bwMode="auto">
            <a:xfrm>
              <a:off x="318" y="113"/>
              <a:ext cx="317" cy="182"/>
              <a:chOff x="0" y="0"/>
              <a:chExt cx="317" cy="182"/>
            </a:xfrm>
          </p:grpSpPr>
          <p:sp>
            <p:nvSpPr>
              <p:cNvPr id="29" name="Rectangle 22"/>
              <p:cNvSpPr>
                <a:spLocks noChangeArrowheads="1"/>
              </p:cNvSpPr>
              <p:nvPr/>
            </p:nvSpPr>
            <p:spPr bwMode="auto">
              <a:xfrm>
                <a:off x="23" y="23"/>
                <a:ext cx="272" cy="1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8100" dir="2700000" algn="ctr" rotWithShape="0">
                        <a:srgbClr val="000000">
                          <a:alpha val="28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Line 44"/>
              <p:cNvSpPr>
                <a:spLocks noChangeShapeType="1"/>
              </p:cNvSpPr>
              <p:nvPr/>
            </p:nvSpPr>
            <p:spPr bwMode="auto">
              <a:xfrm flipV="1">
                <a:off x="45" y="0"/>
                <a:ext cx="272" cy="1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Oval 42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77" cy="79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5" name="AutoShape 21"/>
            <p:cNvSpPr>
              <a:spLocks noChangeArrowheads="1"/>
            </p:cNvSpPr>
            <p:nvPr/>
          </p:nvSpPr>
          <p:spPr bwMode="auto">
            <a:xfrm>
              <a:off x="363" y="919"/>
              <a:ext cx="365" cy="37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6" name="AutoShape 21"/>
            <p:cNvSpPr>
              <a:spLocks noChangeArrowheads="1"/>
            </p:cNvSpPr>
            <p:nvPr/>
          </p:nvSpPr>
          <p:spPr bwMode="auto">
            <a:xfrm>
              <a:off x="1178" y="919"/>
              <a:ext cx="365" cy="37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1525" y="771"/>
              <a:ext cx="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Times New Roman" pitchFamily="18" charset="0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</a:rPr>
                <a:t>2</a:t>
              </a:r>
              <a:endParaRPr lang="zh-CN" altLang="en-US" sz="2400" b="1" baseline="-25000">
                <a:latin typeface="Times New Roman" pitchFamily="18" charset="0"/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645" y="798"/>
              <a:ext cx="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Times New Roman" pitchFamily="18" charset="0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</a:rPr>
                <a:t>1</a:t>
              </a:r>
              <a:endParaRPr lang="zh-CN" altLang="en-US" sz="2400" b="1" baseline="-25000">
                <a:latin typeface="Times New Roman" pitchFamily="18" charset="0"/>
              </a:endParaRPr>
            </a:p>
          </p:txBody>
        </p:sp>
      </p:grpSp>
      <p:sp>
        <p:nvSpPr>
          <p:cNvPr id="35" name="Rectangle 29"/>
          <p:cNvSpPr>
            <a:spLocks noChangeArrowheads="1"/>
          </p:cNvSpPr>
          <p:nvPr/>
        </p:nvSpPr>
        <p:spPr bwMode="auto">
          <a:xfrm>
            <a:off x="414867" y="1391109"/>
            <a:ext cx="6521337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．用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电器逐个顺次相连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的电路叫做</a:t>
            </a:r>
            <a:r>
              <a:rPr lang="zh-CN" alt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串联电路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593710" y="748173"/>
            <a:ext cx="2698175" cy="609398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一、串联和并联</a:t>
            </a:r>
          </a:p>
        </p:txBody>
      </p:sp>
    </p:spTree>
    <p:extLst>
      <p:ext uri="{BB962C8B-B14F-4D97-AF65-F5344CB8AC3E}">
        <p14:creationId xmlns:p14="http://schemas.microsoft.com/office/powerpoint/2010/main" xmlns="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577557" y="365719"/>
            <a:ext cx="215443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串联电路的特点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21" name="Picture 5" descr="H:\2\人教教参资源\九\图\小灯泡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48" r="33704" b="50000"/>
          <a:stretch>
            <a:fillRect/>
          </a:stretch>
        </p:blipFill>
        <p:spPr bwMode="auto">
          <a:xfrm>
            <a:off x="7177414" y="2065477"/>
            <a:ext cx="40481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887492" y="3423399"/>
            <a:ext cx="3761639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）拧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下一只灯泡后另一只灯泡不亮了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；用电器的工作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相互影响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53562" y="318216"/>
            <a:ext cx="3473450" cy="2936875"/>
            <a:chOff x="4783795" y="743310"/>
            <a:chExt cx="3473450" cy="2936875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4783795" y="743310"/>
              <a:ext cx="3473450" cy="2936875"/>
              <a:chOff x="0" y="-69"/>
              <a:chExt cx="2585" cy="1600"/>
            </a:xfrm>
          </p:grpSpPr>
          <p:grpSp>
            <p:nvGrpSpPr>
              <p:cNvPr id="9" name="Group 4"/>
              <p:cNvGrpSpPr>
                <a:grpSpLocks/>
              </p:cNvGrpSpPr>
              <p:nvPr/>
            </p:nvGrpSpPr>
            <p:grpSpPr bwMode="auto">
              <a:xfrm>
                <a:off x="0" y="54"/>
                <a:ext cx="2585" cy="1477"/>
                <a:chOff x="0" y="20"/>
                <a:chExt cx="2585" cy="1477"/>
              </a:xfrm>
            </p:grpSpPr>
            <p:pic>
              <p:nvPicPr>
                <p:cNvPr id="13" name="Picture 5" descr="H:\2\人教教参资源\九\图\小灯泡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0" y="855"/>
                  <a:ext cx="910" cy="6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" name="Picture 10" descr="H:\2\人教教参资源\九\图\电池组.JPG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06" y="20"/>
                  <a:ext cx="1179" cy="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" name="Picture 3" descr="H:\2\人教教参资源\九\图\铡刀开关.JPG"/>
                <p:cNvPicPr>
                  <a:picLocks noChangeAspect="1" noChangeArrowheads="1"/>
                </p:cNvPicPr>
                <p:nvPr/>
              </p:nvPicPr>
              <p:blipFill>
                <a:blip r:embed="rId6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t="41599"/>
                <a:stretch>
                  <a:fillRect/>
                </a:stretch>
              </p:blipFill>
              <p:spPr bwMode="auto">
                <a:xfrm>
                  <a:off x="0" y="229"/>
                  <a:ext cx="853" cy="3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6" name="Picture 5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84" y="640"/>
                  <a:ext cx="909" cy="6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" name="未知"/>
                <p:cNvSpPr>
                  <a:spLocks/>
                </p:cNvSpPr>
                <p:nvPr/>
              </p:nvSpPr>
              <p:spPr bwMode="auto">
                <a:xfrm>
                  <a:off x="2253" y="285"/>
                  <a:ext cx="332" cy="774"/>
                </a:xfrm>
                <a:custGeom>
                  <a:avLst/>
                  <a:gdLst>
                    <a:gd name="T0" fmla="*/ 14 w 374"/>
                    <a:gd name="T1" fmla="*/ 0 h 862"/>
                    <a:gd name="T2" fmla="*/ 77 w 374"/>
                    <a:gd name="T3" fmla="*/ 79 h 862"/>
                    <a:gd name="T4" fmla="*/ 0 w 374"/>
                    <a:gd name="T5" fmla="*/ 214 h 86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74" h="862">
                      <a:moveTo>
                        <a:pt x="68" y="0"/>
                      </a:moveTo>
                      <a:cubicBezTo>
                        <a:pt x="221" y="87"/>
                        <a:pt x="374" y="174"/>
                        <a:pt x="363" y="318"/>
                      </a:cubicBezTo>
                      <a:cubicBezTo>
                        <a:pt x="352" y="462"/>
                        <a:pt x="176" y="662"/>
                        <a:pt x="0" y="862"/>
                      </a:cubicBezTo>
                    </a:path>
                  </a:pathLst>
                </a:custGeom>
                <a:noFill/>
                <a:ln w="38100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" name="未知"/>
                <p:cNvSpPr>
                  <a:spLocks/>
                </p:cNvSpPr>
                <p:nvPr/>
              </p:nvSpPr>
              <p:spPr bwMode="auto">
                <a:xfrm>
                  <a:off x="965" y="1059"/>
                  <a:ext cx="665" cy="224"/>
                </a:xfrm>
                <a:custGeom>
                  <a:avLst/>
                  <a:gdLst>
                    <a:gd name="T0" fmla="*/ 159 w 749"/>
                    <a:gd name="T1" fmla="*/ 0 h 250"/>
                    <a:gd name="T2" fmla="*/ 52 w 749"/>
                    <a:gd name="T3" fmla="*/ 16 h 250"/>
                    <a:gd name="T4" fmla="*/ 0 w 749"/>
                    <a:gd name="T5" fmla="*/ 59 h 25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49" h="250">
                      <a:moveTo>
                        <a:pt x="749" y="0"/>
                      </a:moveTo>
                      <a:cubicBezTo>
                        <a:pt x="562" y="13"/>
                        <a:pt x="375" y="26"/>
                        <a:pt x="250" y="68"/>
                      </a:cubicBezTo>
                      <a:cubicBezTo>
                        <a:pt x="125" y="110"/>
                        <a:pt x="62" y="180"/>
                        <a:pt x="0" y="250"/>
                      </a:cubicBezTo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未知"/>
                <p:cNvSpPr>
                  <a:spLocks/>
                </p:cNvSpPr>
                <p:nvPr/>
              </p:nvSpPr>
              <p:spPr bwMode="auto">
                <a:xfrm>
                  <a:off x="13" y="366"/>
                  <a:ext cx="349" cy="917"/>
                </a:xfrm>
                <a:custGeom>
                  <a:avLst/>
                  <a:gdLst>
                    <a:gd name="T0" fmla="*/ 84 w 393"/>
                    <a:gd name="T1" fmla="*/ 252 h 1021"/>
                    <a:gd name="T2" fmla="*/ 7 w 393"/>
                    <a:gd name="T3" fmla="*/ 135 h 1021"/>
                    <a:gd name="T4" fmla="*/ 45 w 393"/>
                    <a:gd name="T5" fmla="*/ 0 h 102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3" h="1021">
                      <a:moveTo>
                        <a:pt x="393" y="1021"/>
                      </a:moveTo>
                      <a:cubicBezTo>
                        <a:pt x="226" y="867"/>
                        <a:pt x="60" y="714"/>
                        <a:pt x="30" y="544"/>
                      </a:cubicBezTo>
                      <a:cubicBezTo>
                        <a:pt x="0" y="374"/>
                        <a:pt x="105" y="187"/>
                        <a:pt x="211" y="0"/>
                      </a:cubicBezTo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未知"/>
                <p:cNvSpPr>
                  <a:spLocks/>
                </p:cNvSpPr>
                <p:nvPr/>
              </p:nvSpPr>
              <p:spPr bwMode="auto">
                <a:xfrm>
                  <a:off x="680" y="152"/>
                  <a:ext cx="590" cy="188"/>
                </a:xfrm>
                <a:custGeom>
                  <a:avLst/>
                  <a:gdLst>
                    <a:gd name="T0" fmla="*/ 590 w 590"/>
                    <a:gd name="T1" fmla="*/ 143 h 188"/>
                    <a:gd name="T2" fmla="*/ 318 w 590"/>
                    <a:gd name="T3" fmla="*/ 7 h 188"/>
                    <a:gd name="T4" fmla="*/ 0 w 590"/>
                    <a:gd name="T5" fmla="*/ 188 h 18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90" h="188">
                      <a:moveTo>
                        <a:pt x="590" y="143"/>
                      </a:moveTo>
                      <a:cubicBezTo>
                        <a:pt x="503" y="71"/>
                        <a:pt x="416" y="0"/>
                        <a:pt x="318" y="7"/>
                      </a:cubicBezTo>
                      <a:cubicBezTo>
                        <a:pt x="220" y="14"/>
                        <a:pt x="53" y="158"/>
                        <a:pt x="0" y="188"/>
                      </a:cubicBezTo>
                    </a:path>
                  </a:pathLst>
                </a:custGeom>
                <a:noFill/>
                <a:ln w="38100" cap="flat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" name="Text Box 13"/>
              <p:cNvSpPr txBox="1">
                <a:spLocks noChangeArrowheads="1"/>
              </p:cNvSpPr>
              <p:nvPr/>
            </p:nvSpPr>
            <p:spPr bwMode="auto">
              <a:xfrm>
                <a:off x="686" y="696"/>
                <a:ext cx="424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000" b="1">
                    <a:latin typeface="Times New Roman" pitchFamily="18" charset="0"/>
                    <a:ea typeface="黑体" pitchFamily="49" charset="-122"/>
                  </a:rPr>
                  <a:t>L</a:t>
                </a:r>
                <a:r>
                  <a:rPr lang="en-US" altLang="zh-CN" sz="2000" b="1" baseline="-25000">
                    <a:latin typeface="Times New Roman" pitchFamily="18" charset="0"/>
                    <a:ea typeface="黑体" pitchFamily="49" charset="-122"/>
                  </a:rPr>
                  <a:t>1</a:t>
                </a:r>
              </a:p>
            </p:txBody>
          </p:sp>
          <p:sp>
            <p:nvSpPr>
              <p:cNvPr id="11" name="Text Box 14"/>
              <p:cNvSpPr txBox="1">
                <a:spLocks noChangeArrowheads="1"/>
              </p:cNvSpPr>
              <p:nvPr/>
            </p:nvSpPr>
            <p:spPr bwMode="auto">
              <a:xfrm>
                <a:off x="364" y="-69"/>
                <a:ext cx="322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000" b="1">
                    <a:latin typeface="Times New Roman" pitchFamily="18" charset="0"/>
                    <a:ea typeface="黑体" pitchFamily="49" charset="-122"/>
                  </a:rPr>
                  <a:t>S</a:t>
                </a:r>
                <a:endParaRPr lang="en-US" altLang="zh-CN" sz="2000" b="1" baseline="-250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12" name="Text Box 15"/>
              <p:cNvSpPr txBox="1">
                <a:spLocks noChangeArrowheads="1"/>
              </p:cNvSpPr>
              <p:nvPr/>
            </p:nvSpPr>
            <p:spPr bwMode="auto">
              <a:xfrm>
                <a:off x="1958" y="506"/>
                <a:ext cx="461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000" b="1">
                    <a:latin typeface="Times New Roman" pitchFamily="18" charset="0"/>
                    <a:ea typeface="黑体" pitchFamily="49" charset="-122"/>
                  </a:rPr>
                  <a:t>L</a:t>
                </a:r>
                <a:r>
                  <a:rPr lang="en-US" altLang="zh-CN" sz="2000" b="1" baseline="-25000">
                    <a:latin typeface="Times New Roman" pitchFamily="18" charset="0"/>
                    <a:ea typeface="黑体" pitchFamily="49" charset="-122"/>
                  </a:rPr>
                  <a:t>2</a:t>
                </a:r>
              </a:p>
            </p:txBody>
          </p:sp>
        </p:grpSp>
        <p:grpSp>
          <p:nvGrpSpPr>
            <p:cNvPr id="23" name="组合 22"/>
            <p:cNvGrpSpPr>
              <a:grpSpLocks/>
            </p:cNvGrpSpPr>
            <p:nvPr/>
          </p:nvGrpSpPr>
          <p:grpSpPr bwMode="auto">
            <a:xfrm>
              <a:off x="4789945" y="1060694"/>
              <a:ext cx="1814712" cy="906505"/>
              <a:chOff x="261406" y="1580698"/>
              <a:chExt cx="1505865" cy="563965"/>
            </a:xfrm>
          </p:grpSpPr>
          <p:pic>
            <p:nvPicPr>
              <p:cNvPr id="24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1707" r="20822" b="39514"/>
              <a:stretch>
                <a:fillRect/>
              </a:stretch>
            </p:blipFill>
            <p:spPr bwMode="auto">
              <a:xfrm>
                <a:off x="261406" y="1580698"/>
                <a:ext cx="753103" cy="307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矩形 37888"/>
              <p:cNvSpPr>
                <a:spLocks noChangeArrowheads="1"/>
              </p:cNvSpPr>
              <p:nvPr/>
            </p:nvSpPr>
            <p:spPr bwMode="auto">
              <a:xfrm>
                <a:off x="1014168" y="1837451"/>
                <a:ext cx="753103" cy="307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en-US">
                  <a:ea typeface="黑体" pitchFamily="49" charset="-122"/>
                </a:endParaRPr>
              </a:p>
            </p:txBody>
          </p:sp>
        </p:grpSp>
      </p:grp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152401" y="3846512"/>
            <a:ext cx="4377266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）电路中电流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只有一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条路径。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198" y="1133121"/>
            <a:ext cx="3607138" cy="212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20007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8.51485E-6 L -0.01111 -0.01145 L -0.01945 -0.01981 " pathEditMode="relative" ptsTypes="AAA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Rectangle 42"/>
          <p:cNvSpPr>
            <a:spLocks noChangeArrowheads="1"/>
          </p:cNvSpPr>
          <p:nvPr/>
        </p:nvSpPr>
        <p:spPr bwMode="auto">
          <a:xfrm>
            <a:off x="273050" y="289454"/>
            <a:ext cx="71659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用电器并列相连的电路叫做</a:t>
            </a:r>
            <a:r>
              <a:rPr lang="zh-CN" altLang="en-US" sz="2800" b="1" dirty="0">
                <a:solidFill>
                  <a:srgbClr val="CC0000"/>
                </a:solidFill>
                <a:latin typeface="宋体" pitchFamily="2" charset="-122"/>
              </a:rPr>
              <a:t>并联电路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</p:txBody>
      </p:sp>
      <p:grpSp>
        <p:nvGrpSpPr>
          <p:cNvPr id="10" name="Group 2"/>
          <p:cNvGrpSpPr>
            <a:grpSpLocks/>
          </p:cNvGrpSpPr>
          <p:nvPr/>
        </p:nvGrpSpPr>
        <p:grpSpPr bwMode="auto">
          <a:xfrm>
            <a:off x="536827" y="1180744"/>
            <a:ext cx="4319587" cy="2716212"/>
            <a:chOff x="0" y="0"/>
            <a:chExt cx="2585" cy="1613"/>
          </a:xfrm>
        </p:grpSpPr>
        <p:pic>
          <p:nvPicPr>
            <p:cNvPr id="11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" y="911"/>
              <a:ext cx="910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6" y="76"/>
              <a:ext cx="1179" cy="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6"/>
              <a:ext cx="853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8" y="707"/>
              <a:ext cx="909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2253" y="341"/>
              <a:ext cx="332" cy="774"/>
            </a:xfrm>
            <a:custGeom>
              <a:avLst/>
              <a:gdLst>
                <a:gd name="T0" fmla="*/ 60 w 374"/>
                <a:gd name="T1" fmla="*/ 0 h 862"/>
                <a:gd name="T2" fmla="*/ 322 w 374"/>
                <a:gd name="T3" fmla="*/ 286 h 862"/>
                <a:gd name="T4" fmla="*/ 0 w 374"/>
                <a:gd name="T5" fmla="*/ 774 h 86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4" h="862">
                  <a:moveTo>
                    <a:pt x="68" y="0"/>
                  </a:moveTo>
                  <a:cubicBezTo>
                    <a:pt x="221" y="87"/>
                    <a:pt x="374" y="174"/>
                    <a:pt x="363" y="318"/>
                  </a:cubicBezTo>
                  <a:cubicBezTo>
                    <a:pt x="352" y="462"/>
                    <a:pt x="176" y="662"/>
                    <a:pt x="0" y="862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13" y="422"/>
              <a:ext cx="349" cy="917"/>
            </a:xfrm>
            <a:custGeom>
              <a:avLst/>
              <a:gdLst>
                <a:gd name="T0" fmla="*/ 349 w 393"/>
                <a:gd name="T1" fmla="*/ 917 h 1021"/>
                <a:gd name="T2" fmla="*/ 27 w 393"/>
                <a:gd name="T3" fmla="*/ 489 h 1021"/>
                <a:gd name="T4" fmla="*/ 187 w 393"/>
                <a:gd name="T5" fmla="*/ 0 h 10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3" h="1021">
                  <a:moveTo>
                    <a:pt x="393" y="1021"/>
                  </a:moveTo>
                  <a:cubicBezTo>
                    <a:pt x="226" y="867"/>
                    <a:pt x="60" y="714"/>
                    <a:pt x="30" y="544"/>
                  </a:cubicBezTo>
                  <a:cubicBezTo>
                    <a:pt x="0" y="374"/>
                    <a:pt x="105" y="187"/>
                    <a:pt x="211" y="0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318" y="733"/>
              <a:ext cx="1292" cy="571"/>
            </a:xfrm>
            <a:custGeom>
              <a:avLst/>
              <a:gdLst>
                <a:gd name="T0" fmla="*/ 1292 w 1292"/>
                <a:gd name="T1" fmla="*/ 412 h 571"/>
                <a:gd name="T2" fmla="*/ 362 w 1292"/>
                <a:gd name="T3" fmla="*/ 26 h 571"/>
                <a:gd name="T4" fmla="*/ 0 w 1292"/>
                <a:gd name="T5" fmla="*/ 571 h 57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2" h="571">
                  <a:moveTo>
                    <a:pt x="1292" y="412"/>
                  </a:moveTo>
                  <a:cubicBezTo>
                    <a:pt x="934" y="206"/>
                    <a:pt x="577" y="0"/>
                    <a:pt x="362" y="26"/>
                  </a:cubicBezTo>
                  <a:cubicBezTo>
                    <a:pt x="147" y="52"/>
                    <a:pt x="73" y="311"/>
                    <a:pt x="0" y="571"/>
                  </a:cubicBezTo>
                </a:path>
              </a:pathLst>
            </a:custGeom>
            <a:noFill/>
            <a:ln w="38100" cap="flat" cmpd="sng">
              <a:solidFill>
                <a:srgbClr val="3399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930" y="1122"/>
              <a:ext cx="1501" cy="491"/>
            </a:xfrm>
            <a:custGeom>
              <a:avLst/>
              <a:gdLst>
                <a:gd name="T0" fmla="*/ 1315 w 1501"/>
                <a:gd name="T1" fmla="*/ 0 h 491"/>
                <a:gd name="T2" fmla="*/ 1361 w 1501"/>
                <a:gd name="T3" fmla="*/ 136 h 491"/>
                <a:gd name="T4" fmla="*/ 476 w 1501"/>
                <a:gd name="T5" fmla="*/ 476 h 491"/>
                <a:gd name="T6" fmla="*/ 0 w 1501"/>
                <a:gd name="T7" fmla="*/ 227 h 4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01" h="491">
                  <a:moveTo>
                    <a:pt x="1315" y="0"/>
                  </a:moveTo>
                  <a:cubicBezTo>
                    <a:pt x="1408" y="28"/>
                    <a:pt x="1501" y="57"/>
                    <a:pt x="1361" y="136"/>
                  </a:cubicBezTo>
                  <a:cubicBezTo>
                    <a:pt x="1221" y="215"/>
                    <a:pt x="703" y="461"/>
                    <a:pt x="476" y="476"/>
                  </a:cubicBezTo>
                  <a:cubicBezTo>
                    <a:pt x="249" y="491"/>
                    <a:pt x="124" y="359"/>
                    <a:pt x="0" y="227"/>
                  </a:cubicBezTo>
                </a:path>
              </a:pathLst>
            </a:custGeom>
            <a:noFill/>
            <a:ln w="38100" cap="flat" cmpd="sng">
              <a:solidFill>
                <a:srgbClr val="00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658" y="215"/>
              <a:ext cx="590" cy="188"/>
            </a:xfrm>
            <a:custGeom>
              <a:avLst/>
              <a:gdLst>
                <a:gd name="T0" fmla="*/ 590 w 590"/>
                <a:gd name="T1" fmla="*/ 143 h 188"/>
                <a:gd name="T2" fmla="*/ 318 w 590"/>
                <a:gd name="T3" fmla="*/ 7 h 188"/>
                <a:gd name="T4" fmla="*/ 0 w 590"/>
                <a:gd name="T5" fmla="*/ 188 h 1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90" h="188">
                  <a:moveTo>
                    <a:pt x="590" y="143"/>
                  </a:moveTo>
                  <a:cubicBezTo>
                    <a:pt x="503" y="71"/>
                    <a:pt x="416" y="0"/>
                    <a:pt x="318" y="7"/>
                  </a:cubicBezTo>
                  <a:cubicBezTo>
                    <a:pt x="220" y="14"/>
                    <a:pt x="53" y="158"/>
                    <a:pt x="0" y="188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1986" y="568"/>
              <a:ext cx="293" cy="2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1" name="Text Box 13"/>
            <p:cNvSpPr txBox="1">
              <a:spLocks noChangeArrowheads="1"/>
            </p:cNvSpPr>
            <p:nvPr/>
          </p:nvSpPr>
          <p:spPr bwMode="auto">
            <a:xfrm>
              <a:off x="725" y="817"/>
              <a:ext cx="293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2" name="Text Box 14"/>
            <p:cNvSpPr txBox="1">
              <a:spLocks noChangeArrowheads="1"/>
            </p:cNvSpPr>
            <p:nvPr/>
          </p:nvSpPr>
          <p:spPr bwMode="auto">
            <a:xfrm>
              <a:off x="385" y="0"/>
              <a:ext cx="212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S</a:t>
              </a:r>
              <a:endParaRPr lang="en-US" altLang="zh-CN" sz="2400" b="1" baseline="-25000">
                <a:latin typeface="Times New Roman" pitchFamily="18" charset="0"/>
              </a:endParaRPr>
            </a:p>
          </p:txBody>
        </p:sp>
      </p:grpSp>
      <p:sp>
        <p:nvSpPr>
          <p:cNvPr id="23" name="AutoShape 15"/>
          <p:cNvSpPr>
            <a:spLocks noChangeArrowheads="1"/>
          </p:cNvSpPr>
          <p:nvPr/>
        </p:nvSpPr>
        <p:spPr bwMode="auto">
          <a:xfrm>
            <a:off x="1534426" y="850541"/>
            <a:ext cx="971550" cy="373765"/>
          </a:xfrm>
          <a:prstGeom prst="wedgeRoundRectCallout">
            <a:avLst>
              <a:gd name="adj1" fmla="val 5556"/>
              <a:gd name="adj2" fmla="val 149056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/>
          <a:lstStyle/>
          <a:p>
            <a:pPr algn="ctr"/>
            <a:r>
              <a:rPr lang="zh-CN" altLang="en-US" sz="2400" b="1">
                <a:solidFill>
                  <a:srgbClr val="CC0000"/>
                </a:solidFill>
              </a:rPr>
              <a:t>干路</a:t>
            </a:r>
          </a:p>
        </p:txBody>
      </p:sp>
      <p:sp>
        <p:nvSpPr>
          <p:cNvPr id="24" name="AutoShape 16"/>
          <p:cNvSpPr>
            <a:spLocks noChangeArrowheads="1"/>
          </p:cNvSpPr>
          <p:nvPr/>
        </p:nvSpPr>
        <p:spPr bwMode="auto">
          <a:xfrm>
            <a:off x="1068210" y="4401952"/>
            <a:ext cx="1169715" cy="306217"/>
          </a:xfrm>
          <a:prstGeom prst="wedgeRoundRectCallout">
            <a:avLst>
              <a:gd name="adj1" fmla="val 76718"/>
              <a:gd name="adj2" fmla="val -195083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/>
          <a:lstStyle/>
          <a:p>
            <a:pPr algn="ctr"/>
            <a:r>
              <a:rPr lang="en-US" altLang="zh-CN" sz="2400" b="1">
                <a:solidFill>
                  <a:srgbClr val="000099"/>
                </a:solidFill>
                <a:latin typeface="Times New Roman" pitchFamily="18" charset="0"/>
              </a:rPr>
              <a:t>L</a:t>
            </a:r>
            <a:r>
              <a:rPr lang="en-US" altLang="zh-CN" sz="2400" b="1" baseline="-25000">
                <a:solidFill>
                  <a:srgbClr val="000099"/>
                </a:solidFill>
                <a:latin typeface="Times New Roman" pitchFamily="18" charset="0"/>
              </a:rPr>
              <a:t>1</a:t>
            </a:r>
            <a:r>
              <a:rPr lang="zh-CN" altLang="en-US" sz="2400" b="1">
                <a:solidFill>
                  <a:srgbClr val="000099"/>
                </a:solidFill>
                <a:latin typeface="Times New Roman" pitchFamily="18" charset="0"/>
              </a:rPr>
              <a:t>支路</a:t>
            </a:r>
          </a:p>
        </p:txBody>
      </p:sp>
      <p:sp>
        <p:nvSpPr>
          <p:cNvPr id="25" name="AutoShape 17"/>
          <p:cNvSpPr>
            <a:spLocks noChangeArrowheads="1"/>
          </p:cNvSpPr>
          <p:nvPr/>
        </p:nvSpPr>
        <p:spPr bwMode="auto">
          <a:xfrm>
            <a:off x="3180516" y="4241444"/>
            <a:ext cx="1152525" cy="466725"/>
          </a:xfrm>
          <a:prstGeom prst="wedgeRoundRectCallout">
            <a:avLst>
              <a:gd name="adj1" fmla="val -43801"/>
              <a:gd name="adj2" fmla="val -276532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/>
          <a:lstStyle/>
          <a:p>
            <a:pPr algn="ctr"/>
            <a:r>
              <a:rPr lang="en-US" altLang="zh-CN" sz="2400" b="1">
                <a:solidFill>
                  <a:srgbClr val="339966"/>
                </a:solidFill>
                <a:latin typeface="Times New Roman" pitchFamily="18" charset="0"/>
              </a:rPr>
              <a:t>L</a:t>
            </a:r>
            <a:r>
              <a:rPr lang="en-US" altLang="zh-CN" sz="2400" b="1" baseline="-25000">
                <a:solidFill>
                  <a:srgbClr val="339966"/>
                </a:solidFill>
                <a:latin typeface="Times New Roman" pitchFamily="18" charset="0"/>
              </a:rPr>
              <a:t>2</a:t>
            </a:r>
            <a:r>
              <a:rPr lang="zh-CN" altLang="en-US" sz="2400" b="1">
                <a:solidFill>
                  <a:srgbClr val="339966"/>
                </a:solidFill>
                <a:latin typeface="Times New Roman" pitchFamily="18" charset="0"/>
              </a:rPr>
              <a:t>支路</a:t>
            </a:r>
          </a:p>
        </p:txBody>
      </p:sp>
      <p:sp>
        <p:nvSpPr>
          <p:cNvPr id="26" name="AutoShape 18"/>
          <p:cNvSpPr>
            <a:spLocks noChangeArrowheads="1"/>
          </p:cNvSpPr>
          <p:nvPr/>
        </p:nvSpPr>
        <p:spPr bwMode="auto">
          <a:xfrm>
            <a:off x="5205677" y="848242"/>
            <a:ext cx="1109135" cy="374489"/>
          </a:xfrm>
          <a:prstGeom prst="wedgeRoundRectCallout">
            <a:avLst>
              <a:gd name="adj1" fmla="val 93051"/>
              <a:gd name="adj2" fmla="val 161824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/>
          <a:lstStyle/>
          <a:p>
            <a:pPr algn="ctr"/>
            <a:r>
              <a:rPr lang="zh-CN" altLang="en-US" sz="2400" b="1">
                <a:solidFill>
                  <a:srgbClr val="CC0000"/>
                </a:solidFill>
              </a:rPr>
              <a:t>干路</a:t>
            </a:r>
          </a:p>
        </p:txBody>
      </p:sp>
      <p:sp>
        <p:nvSpPr>
          <p:cNvPr id="27" name="AutoShape 19"/>
          <p:cNvSpPr>
            <a:spLocks noChangeArrowheads="1"/>
          </p:cNvSpPr>
          <p:nvPr/>
        </p:nvSpPr>
        <p:spPr bwMode="auto">
          <a:xfrm>
            <a:off x="5188480" y="4212697"/>
            <a:ext cx="1260475" cy="468313"/>
          </a:xfrm>
          <a:prstGeom prst="wedgeRoundRectCallout">
            <a:avLst>
              <a:gd name="adj1" fmla="val 56551"/>
              <a:gd name="adj2" fmla="val -134745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 b="1">
                <a:solidFill>
                  <a:srgbClr val="000099"/>
                </a:solidFill>
                <a:latin typeface="Times New Roman" pitchFamily="18" charset="0"/>
              </a:rPr>
              <a:t>L</a:t>
            </a:r>
            <a:r>
              <a:rPr lang="en-US" altLang="zh-CN" sz="2400" b="1" baseline="-25000">
                <a:solidFill>
                  <a:srgbClr val="000099"/>
                </a:solidFill>
                <a:latin typeface="Times New Roman" pitchFamily="18" charset="0"/>
              </a:rPr>
              <a:t>1</a:t>
            </a:r>
            <a:r>
              <a:rPr lang="zh-CN" altLang="en-US" sz="2400" b="1">
                <a:solidFill>
                  <a:srgbClr val="000099"/>
                </a:solidFill>
                <a:latin typeface="Times New Roman" pitchFamily="18" charset="0"/>
              </a:rPr>
              <a:t>支路</a:t>
            </a:r>
          </a:p>
        </p:txBody>
      </p:sp>
      <p:sp>
        <p:nvSpPr>
          <p:cNvPr id="28" name="AutoShape 20"/>
          <p:cNvSpPr>
            <a:spLocks noChangeArrowheads="1"/>
          </p:cNvSpPr>
          <p:nvPr/>
        </p:nvSpPr>
        <p:spPr bwMode="auto">
          <a:xfrm>
            <a:off x="7636405" y="4249210"/>
            <a:ext cx="1154112" cy="503237"/>
          </a:xfrm>
          <a:prstGeom prst="wedgeRoundRectCallout">
            <a:avLst>
              <a:gd name="adj1" fmla="val -77787"/>
              <a:gd name="adj2" fmla="val -311199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rIns="18000"/>
          <a:lstStyle/>
          <a:p>
            <a:pPr algn="ctr"/>
            <a:r>
              <a:rPr lang="en-US" altLang="zh-CN" sz="2400" b="1">
                <a:solidFill>
                  <a:srgbClr val="339966"/>
                </a:solidFill>
                <a:latin typeface="Times New Roman" pitchFamily="18" charset="0"/>
              </a:rPr>
              <a:t>L</a:t>
            </a:r>
            <a:r>
              <a:rPr lang="en-US" altLang="zh-CN" sz="2400" b="1" baseline="-25000">
                <a:solidFill>
                  <a:srgbClr val="339966"/>
                </a:solidFill>
                <a:latin typeface="Times New Roman" pitchFamily="18" charset="0"/>
              </a:rPr>
              <a:t>2</a:t>
            </a:r>
            <a:r>
              <a:rPr lang="zh-CN" altLang="en-US" sz="2400" b="1">
                <a:solidFill>
                  <a:srgbClr val="339966"/>
                </a:solidFill>
                <a:latin typeface="Times New Roman" pitchFamily="18" charset="0"/>
              </a:rPr>
              <a:t>支路</a:t>
            </a:r>
          </a:p>
        </p:txBody>
      </p:sp>
      <p:grpSp>
        <p:nvGrpSpPr>
          <p:cNvPr id="29" name="Group 21"/>
          <p:cNvGrpSpPr>
            <a:grpSpLocks/>
          </p:cNvGrpSpPr>
          <p:nvPr/>
        </p:nvGrpSpPr>
        <p:grpSpPr bwMode="auto">
          <a:xfrm>
            <a:off x="5620280" y="1404410"/>
            <a:ext cx="2654300" cy="2625725"/>
            <a:chOff x="0" y="0"/>
            <a:chExt cx="1672" cy="1654"/>
          </a:xfrm>
        </p:grpSpPr>
        <p:cxnSp>
          <p:nvCxnSpPr>
            <p:cNvPr id="30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1330" y="1198"/>
              <a:ext cx="635" cy="6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1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292" y="1172"/>
              <a:ext cx="635" cy="6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32" name="Line 41"/>
            <p:cNvSpPr>
              <a:spLocks noChangeShapeType="1"/>
            </p:cNvSpPr>
            <p:nvPr/>
          </p:nvSpPr>
          <p:spPr bwMode="auto">
            <a:xfrm>
              <a:off x="32" y="209"/>
              <a:ext cx="220" cy="1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44"/>
            <p:cNvSpPr>
              <a:spLocks noChangeShapeType="1"/>
            </p:cNvSpPr>
            <p:nvPr/>
          </p:nvSpPr>
          <p:spPr bwMode="auto">
            <a:xfrm flipV="1">
              <a:off x="295" y="100"/>
              <a:ext cx="233" cy="11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4" name="直接连接符 20"/>
            <p:cNvCxnSpPr>
              <a:cxnSpLocks noChangeShapeType="1"/>
            </p:cNvCxnSpPr>
            <p:nvPr/>
          </p:nvCxnSpPr>
          <p:spPr bwMode="auto">
            <a:xfrm flipV="1">
              <a:off x="23" y="905"/>
              <a:ext cx="1633" cy="0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35" name="AutoShape 21"/>
            <p:cNvSpPr>
              <a:spLocks noChangeArrowheads="1"/>
            </p:cNvSpPr>
            <p:nvPr/>
          </p:nvSpPr>
          <p:spPr bwMode="auto">
            <a:xfrm>
              <a:off x="681" y="75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" name="Line 32"/>
            <p:cNvSpPr>
              <a:spLocks noChangeShapeType="1"/>
            </p:cNvSpPr>
            <p:nvPr/>
          </p:nvSpPr>
          <p:spPr bwMode="auto">
            <a:xfrm>
              <a:off x="961" y="0"/>
              <a:ext cx="0" cy="40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Line 33"/>
            <p:cNvSpPr>
              <a:spLocks noChangeShapeType="1"/>
            </p:cNvSpPr>
            <p:nvPr/>
          </p:nvSpPr>
          <p:spPr bwMode="auto">
            <a:xfrm>
              <a:off x="1043" y="91"/>
              <a:ext cx="0" cy="25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Line 34"/>
            <p:cNvSpPr>
              <a:spLocks noChangeShapeType="1"/>
            </p:cNvSpPr>
            <p:nvPr/>
          </p:nvSpPr>
          <p:spPr bwMode="auto">
            <a:xfrm flipV="1">
              <a:off x="1043" y="204"/>
              <a:ext cx="610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9" name="直接连接符 23"/>
            <p:cNvCxnSpPr>
              <a:cxnSpLocks noChangeShapeType="1"/>
            </p:cNvCxnSpPr>
            <p:nvPr/>
          </p:nvCxnSpPr>
          <p:spPr bwMode="auto">
            <a:xfrm rot="5400000" flipH="1" flipV="1">
              <a:off x="1296" y="532"/>
              <a:ext cx="695" cy="7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0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330" y="532"/>
              <a:ext cx="695" cy="7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476" y="204"/>
              <a:ext cx="477" cy="0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Text Box 34"/>
            <p:cNvSpPr txBox="1">
              <a:spLocks noChangeArrowheads="1"/>
            </p:cNvSpPr>
            <p:nvPr/>
          </p:nvSpPr>
          <p:spPr bwMode="auto">
            <a:xfrm>
              <a:off x="873" y="1139"/>
              <a:ext cx="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43" name="Text Box 35"/>
            <p:cNvSpPr txBox="1">
              <a:spLocks noChangeArrowheads="1"/>
            </p:cNvSpPr>
            <p:nvPr/>
          </p:nvSpPr>
          <p:spPr bwMode="auto">
            <a:xfrm>
              <a:off x="318" y="191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S</a:t>
              </a:r>
              <a:endParaRPr lang="en-US" altLang="zh-CN" sz="2400" b="1" baseline="-25000">
                <a:latin typeface="Times New Roman" pitchFamily="18" charset="0"/>
              </a:endParaRPr>
            </a:p>
          </p:txBody>
        </p:sp>
        <p:sp>
          <p:nvSpPr>
            <p:cNvPr id="44" name="Text Box 36"/>
            <p:cNvSpPr txBox="1">
              <a:spLocks noChangeArrowheads="1"/>
            </p:cNvSpPr>
            <p:nvPr/>
          </p:nvSpPr>
          <p:spPr bwMode="auto">
            <a:xfrm>
              <a:off x="881" y="528"/>
              <a:ext cx="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itchFamily="18" charset="0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</a:rPr>
                <a:t>2</a:t>
              </a:r>
            </a:p>
          </p:txBody>
        </p:sp>
        <p:cxnSp>
          <p:nvCxnSpPr>
            <p:cNvPr id="45" name="直接连接符 20"/>
            <p:cNvCxnSpPr>
              <a:cxnSpLocks noChangeShapeType="1"/>
            </p:cNvCxnSpPr>
            <p:nvPr/>
          </p:nvCxnSpPr>
          <p:spPr bwMode="auto">
            <a:xfrm flipV="1">
              <a:off x="13" y="1511"/>
              <a:ext cx="1633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46" name="AutoShape 21"/>
            <p:cNvSpPr>
              <a:spLocks noChangeArrowheads="1"/>
            </p:cNvSpPr>
            <p:nvPr/>
          </p:nvSpPr>
          <p:spPr bwMode="auto">
            <a:xfrm>
              <a:off x="681" y="134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7" name="Oval 39"/>
            <p:cNvSpPr>
              <a:spLocks noChangeArrowheads="1"/>
            </p:cNvSpPr>
            <p:nvPr/>
          </p:nvSpPr>
          <p:spPr bwMode="auto">
            <a:xfrm>
              <a:off x="0" y="872"/>
              <a:ext cx="48" cy="48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40"/>
            <p:cNvSpPr>
              <a:spLocks noChangeArrowheads="1"/>
            </p:cNvSpPr>
            <p:nvPr/>
          </p:nvSpPr>
          <p:spPr bwMode="auto">
            <a:xfrm>
              <a:off x="1624" y="881"/>
              <a:ext cx="48" cy="48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Oval 42"/>
            <p:cNvSpPr>
              <a:spLocks noChangeArrowheads="1"/>
            </p:cNvSpPr>
            <p:nvPr/>
          </p:nvSpPr>
          <p:spPr bwMode="auto">
            <a:xfrm>
              <a:off x="250" y="191"/>
              <a:ext cx="65" cy="63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8205007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0"/>
          <p:cNvSpPr/>
          <p:nvPr/>
        </p:nvSpPr>
        <p:spPr>
          <a:xfrm>
            <a:off x="425157" y="309793"/>
            <a:ext cx="215443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串联电路的特点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561376" y="3339188"/>
            <a:ext cx="39306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并联电路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，其中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一只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灯泡不亮了，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另一只灯泡仍然亮着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用电器的工作互不影响。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132"/>
          <p:cNvGrpSpPr>
            <a:grpSpLocks/>
          </p:cNvGrpSpPr>
          <p:nvPr/>
        </p:nvGrpSpPr>
        <p:grpSpPr bwMode="auto">
          <a:xfrm>
            <a:off x="4570209" y="679125"/>
            <a:ext cx="3240000" cy="2160000"/>
            <a:chOff x="5080948" y="2743138"/>
            <a:chExt cx="2976780" cy="1806654"/>
          </a:xfrm>
        </p:grpSpPr>
        <p:pic>
          <p:nvPicPr>
            <p:cNvPr id="5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4903" y="3802933"/>
              <a:ext cx="1050344" cy="746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6053" y="2831551"/>
              <a:ext cx="1360831" cy="546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0948" y="3058583"/>
              <a:ext cx="982851" cy="382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8459" y="3565613"/>
              <a:ext cx="1049190" cy="746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未知"/>
            <p:cNvSpPr>
              <a:spLocks/>
            </p:cNvSpPr>
            <p:nvPr/>
          </p:nvSpPr>
          <p:spPr bwMode="auto">
            <a:xfrm>
              <a:off x="7674526" y="3139834"/>
              <a:ext cx="383202" cy="900418"/>
            </a:xfrm>
            <a:custGeom>
              <a:avLst/>
              <a:gdLst>
                <a:gd name="T0" fmla="*/ 2147483647 w 374"/>
                <a:gd name="T1" fmla="*/ 0 h 862"/>
                <a:gd name="T2" fmla="*/ 2147483647 w 374"/>
                <a:gd name="T3" fmla="*/ 2147483647 h 862"/>
                <a:gd name="T4" fmla="*/ 0 w 374"/>
                <a:gd name="T5" fmla="*/ 2147483647 h 86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4" h="862">
                  <a:moveTo>
                    <a:pt x="68" y="0"/>
                  </a:moveTo>
                  <a:cubicBezTo>
                    <a:pt x="221" y="87"/>
                    <a:pt x="374" y="174"/>
                    <a:pt x="363" y="318"/>
                  </a:cubicBezTo>
                  <a:cubicBezTo>
                    <a:pt x="352" y="462"/>
                    <a:pt x="176" y="662"/>
                    <a:pt x="0" y="862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5089063" y="3234064"/>
              <a:ext cx="402824" cy="1066775"/>
            </a:xfrm>
            <a:custGeom>
              <a:avLst/>
              <a:gdLst>
                <a:gd name="T0" fmla="*/ 2147483647 w 393"/>
                <a:gd name="T1" fmla="*/ 2147483647 h 1021"/>
                <a:gd name="T2" fmla="*/ 2147483647 w 393"/>
                <a:gd name="T3" fmla="*/ 2147483647 h 1021"/>
                <a:gd name="T4" fmla="*/ 2147483647 w 393"/>
                <a:gd name="T5" fmla="*/ 0 h 10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3" h="1021">
                  <a:moveTo>
                    <a:pt x="393" y="1021"/>
                  </a:moveTo>
                  <a:cubicBezTo>
                    <a:pt x="226" y="867"/>
                    <a:pt x="60" y="714"/>
                    <a:pt x="30" y="544"/>
                  </a:cubicBezTo>
                  <a:cubicBezTo>
                    <a:pt x="0" y="374"/>
                    <a:pt x="105" y="187"/>
                    <a:pt x="211" y="0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5441101" y="3595860"/>
              <a:ext cx="1491258" cy="664262"/>
            </a:xfrm>
            <a:custGeom>
              <a:avLst/>
              <a:gdLst>
                <a:gd name="T0" fmla="*/ 2147483647 w 1292"/>
                <a:gd name="T1" fmla="*/ 2147483647 h 571"/>
                <a:gd name="T2" fmla="*/ 2147483647 w 1292"/>
                <a:gd name="T3" fmla="*/ 2147483647 h 571"/>
                <a:gd name="T4" fmla="*/ 0 w 1292"/>
                <a:gd name="T5" fmla="*/ 2147483647 h 57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2" h="571">
                  <a:moveTo>
                    <a:pt x="1292" y="412"/>
                  </a:moveTo>
                  <a:cubicBezTo>
                    <a:pt x="934" y="206"/>
                    <a:pt x="577" y="0"/>
                    <a:pt x="362" y="26"/>
                  </a:cubicBezTo>
                  <a:cubicBezTo>
                    <a:pt x="147" y="52"/>
                    <a:pt x="73" y="311"/>
                    <a:pt x="0" y="571"/>
                  </a:cubicBezTo>
                </a:path>
              </a:pathLst>
            </a:custGeom>
            <a:noFill/>
            <a:ln w="38100" cap="flat" cmpd="sng">
              <a:solidFill>
                <a:srgbClr val="3399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7366348" y="3403910"/>
              <a:ext cx="401558" cy="272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000" b="1">
                  <a:latin typeface="Times New Roman" pitchFamily="18" charset="0"/>
                  <a:ea typeface="黑体" pitchFamily="49" charset="-122"/>
                </a:rPr>
                <a:t>L</a:t>
              </a:r>
              <a:r>
                <a:rPr lang="en-US" altLang="zh-CN" sz="2000" b="1" baseline="-25000">
                  <a:latin typeface="Times New Roman" pitchFamily="18" charset="0"/>
                  <a:ea typeface="黑体" pitchFamily="49" charset="-122"/>
                </a:rPr>
                <a:t>2</a:t>
              </a: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5910871" y="3693579"/>
              <a:ext cx="401558" cy="272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000" b="1">
                  <a:latin typeface="Times New Roman" pitchFamily="18" charset="0"/>
                  <a:ea typeface="黑体" pitchFamily="49" charset="-122"/>
                </a:rPr>
                <a:t>L</a:t>
              </a:r>
              <a:r>
                <a:rPr lang="en-US" altLang="zh-CN" sz="2000" b="1" baseline="-25000">
                  <a:latin typeface="Times New Roman" pitchFamily="18" charset="0"/>
                  <a:ea typeface="黑体" pitchFamily="49" charset="-122"/>
                </a:rPr>
                <a:t>1</a:t>
              </a:r>
            </a:p>
          </p:txBody>
        </p:sp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5518434" y="2743138"/>
              <a:ext cx="297959" cy="272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000" b="1">
                  <a:latin typeface="Times New Roman" pitchFamily="18" charset="0"/>
                  <a:ea typeface="黑体" pitchFamily="49" charset="-122"/>
                </a:rPr>
                <a:t>S</a:t>
              </a:r>
              <a:endParaRPr lang="en-US" altLang="zh-CN" sz="2000" b="1" baseline="-25000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5878552" y="3015580"/>
              <a:ext cx="693158" cy="226404"/>
            </a:xfrm>
            <a:custGeom>
              <a:avLst/>
              <a:gdLst>
                <a:gd name="T0" fmla="*/ 2147483647 w 590"/>
                <a:gd name="T1" fmla="*/ 2147483647 h 188"/>
                <a:gd name="T2" fmla="*/ 2147483647 w 590"/>
                <a:gd name="T3" fmla="*/ 2147483647 h 188"/>
                <a:gd name="T4" fmla="*/ 0 w 590"/>
                <a:gd name="T5" fmla="*/ 2147483647 h 1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90" h="188">
                  <a:moveTo>
                    <a:pt x="590" y="143"/>
                  </a:moveTo>
                  <a:cubicBezTo>
                    <a:pt x="503" y="71"/>
                    <a:pt x="416" y="0"/>
                    <a:pt x="318" y="7"/>
                  </a:cubicBezTo>
                  <a:cubicBezTo>
                    <a:pt x="220" y="14"/>
                    <a:pt x="53" y="158"/>
                    <a:pt x="0" y="18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未知"/>
          <p:cNvSpPr>
            <a:spLocks/>
          </p:cNvSpPr>
          <p:nvPr/>
        </p:nvSpPr>
        <p:spPr bwMode="auto">
          <a:xfrm>
            <a:off x="5731493" y="2198422"/>
            <a:ext cx="1763267" cy="836612"/>
          </a:xfrm>
          <a:custGeom>
            <a:avLst/>
            <a:gdLst>
              <a:gd name="T0" fmla="*/ 2147483647 w 1501"/>
              <a:gd name="T1" fmla="*/ 0 h 491"/>
              <a:gd name="T2" fmla="*/ 2147483647 w 1501"/>
              <a:gd name="T3" fmla="*/ 2147483647 h 491"/>
              <a:gd name="T4" fmla="*/ 2147483647 w 1501"/>
              <a:gd name="T5" fmla="*/ 2147483647 h 491"/>
              <a:gd name="T6" fmla="*/ 0 w 1501"/>
              <a:gd name="T7" fmla="*/ 2147483647 h 4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01" h="491">
                <a:moveTo>
                  <a:pt x="1315" y="0"/>
                </a:moveTo>
                <a:cubicBezTo>
                  <a:pt x="1408" y="28"/>
                  <a:pt x="1501" y="57"/>
                  <a:pt x="1361" y="136"/>
                </a:cubicBezTo>
                <a:cubicBezTo>
                  <a:pt x="1221" y="215"/>
                  <a:pt x="703" y="461"/>
                  <a:pt x="476" y="476"/>
                </a:cubicBezTo>
                <a:cubicBezTo>
                  <a:pt x="249" y="491"/>
                  <a:pt x="124" y="359"/>
                  <a:pt x="0" y="227"/>
                </a:cubicBezTo>
              </a:path>
            </a:pathLst>
          </a:custGeom>
          <a:noFill/>
          <a:ln w="38100" cap="flat" cmpd="sng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566084" y="807636"/>
            <a:ext cx="1773238" cy="958850"/>
            <a:chOff x="261832" y="1534305"/>
            <a:chExt cx="1505439" cy="610358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832" y="1534305"/>
              <a:ext cx="742045" cy="307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48"/>
            <p:cNvSpPr>
              <a:spLocks noChangeArrowheads="1"/>
            </p:cNvSpPr>
            <p:nvPr/>
          </p:nvSpPr>
          <p:spPr bwMode="auto">
            <a:xfrm>
              <a:off x="1014168" y="1837451"/>
              <a:ext cx="753103" cy="307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ea typeface="黑体" pitchFamily="49" charset="-122"/>
              </a:endParaRPr>
            </a:p>
          </p:txBody>
        </p:sp>
      </p:grpSp>
      <p:pic>
        <p:nvPicPr>
          <p:cNvPr id="21" name="Picture 16" descr="D:\360安全浏览器下载\u=2667186902,1467341641&amp;fm=21&amp;gp=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9615" y="1752841"/>
            <a:ext cx="534988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432" y="1028406"/>
            <a:ext cx="3240000" cy="2160000"/>
          </a:xfrm>
          <a:prstGeom prst="rect">
            <a:avLst/>
          </a:prstGeom>
        </p:spPr>
      </p:pic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81224" y="3561045"/>
            <a:ext cx="39306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并联电路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中，电流有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条或更多条路径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19719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animBg="1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69518" y="228777"/>
            <a:ext cx="4852610" cy="609398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二、连接串联电路和并联电路</a:t>
            </a:r>
            <a:endParaRPr lang="zh-CN" altLang="en-US" sz="28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53683" y="954434"/>
            <a:ext cx="3515671" cy="535531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 smtClean="0"/>
              <a:t>1</a:t>
            </a:r>
            <a:r>
              <a:rPr lang="en-US" altLang="zh-CN" sz="2400" dirty="0"/>
              <a:t>.</a:t>
            </a:r>
            <a:r>
              <a:rPr lang="zh-CN" altLang="en-US" sz="2400" dirty="0" smtClean="0"/>
              <a:t>探究串联电路</a:t>
            </a:r>
            <a:endParaRPr lang="zh-CN" altLang="en-US" sz="2400" dirty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4900857" y="1766569"/>
            <a:ext cx="3835470" cy="2114105"/>
            <a:chOff x="0" y="0"/>
            <a:chExt cx="2585" cy="1531"/>
          </a:xfrm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0" y="34"/>
              <a:ext cx="2585" cy="1497"/>
              <a:chOff x="0" y="0"/>
              <a:chExt cx="2585" cy="1497"/>
            </a:xfrm>
          </p:grpSpPr>
          <p:pic>
            <p:nvPicPr>
              <p:cNvPr id="9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0" y="855"/>
                <a:ext cx="910" cy="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10" descr="H:\2\人教教参资源\九\图\电池组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6" y="20"/>
                <a:ext cx="1179" cy="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53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8" y="651"/>
                <a:ext cx="909" cy="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未知"/>
              <p:cNvSpPr>
                <a:spLocks/>
              </p:cNvSpPr>
              <p:nvPr/>
            </p:nvSpPr>
            <p:spPr bwMode="auto">
              <a:xfrm>
                <a:off x="2253" y="285"/>
                <a:ext cx="332" cy="774"/>
              </a:xfrm>
              <a:custGeom>
                <a:avLst/>
                <a:gdLst>
                  <a:gd name="T0" fmla="*/ 47 w 374"/>
                  <a:gd name="T1" fmla="*/ 0 h 862"/>
                  <a:gd name="T2" fmla="*/ 254 w 374"/>
                  <a:gd name="T3" fmla="*/ 231 h 862"/>
                  <a:gd name="T4" fmla="*/ 0 w 374"/>
                  <a:gd name="T5" fmla="*/ 624 h 862"/>
                  <a:gd name="T6" fmla="*/ 0 60000 65536"/>
                  <a:gd name="T7" fmla="*/ 0 60000 65536"/>
                  <a:gd name="T8" fmla="*/ 0 60000 65536"/>
                  <a:gd name="T9" fmla="*/ 0 w 374"/>
                  <a:gd name="T10" fmla="*/ 0 h 862"/>
                  <a:gd name="T11" fmla="*/ 374 w 374"/>
                  <a:gd name="T12" fmla="*/ 862 h 8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未知"/>
              <p:cNvSpPr>
                <a:spLocks/>
              </p:cNvSpPr>
              <p:nvPr/>
            </p:nvSpPr>
            <p:spPr bwMode="auto">
              <a:xfrm>
                <a:off x="965" y="1059"/>
                <a:ext cx="665" cy="224"/>
              </a:xfrm>
              <a:custGeom>
                <a:avLst/>
                <a:gdLst>
                  <a:gd name="T0" fmla="*/ 524 w 749"/>
                  <a:gd name="T1" fmla="*/ 0 h 250"/>
                  <a:gd name="T2" fmla="*/ 175 w 749"/>
                  <a:gd name="T3" fmla="*/ 49 h 250"/>
                  <a:gd name="T4" fmla="*/ 0 w 749"/>
                  <a:gd name="T5" fmla="*/ 180 h 250"/>
                  <a:gd name="T6" fmla="*/ 0 60000 65536"/>
                  <a:gd name="T7" fmla="*/ 0 60000 65536"/>
                  <a:gd name="T8" fmla="*/ 0 60000 65536"/>
                  <a:gd name="T9" fmla="*/ 0 w 749"/>
                  <a:gd name="T10" fmla="*/ 0 h 250"/>
                  <a:gd name="T11" fmla="*/ 749 w 749"/>
                  <a:gd name="T12" fmla="*/ 250 h 25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49" h="250">
                    <a:moveTo>
                      <a:pt x="749" y="0"/>
                    </a:moveTo>
                    <a:cubicBezTo>
                      <a:pt x="562" y="13"/>
                      <a:pt x="375" y="26"/>
                      <a:pt x="250" y="68"/>
                    </a:cubicBezTo>
                    <a:cubicBezTo>
                      <a:pt x="125" y="110"/>
                      <a:pt x="62" y="180"/>
                      <a:pt x="0" y="250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未知"/>
              <p:cNvSpPr>
                <a:spLocks/>
              </p:cNvSpPr>
              <p:nvPr/>
            </p:nvSpPr>
            <p:spPr bwMode="auto">
              <a:xfrm>
                <a:off x="13" y="366"/>
                <a:ext cx="349" cy="917"/>
              </a:xfrm>
              <a:custGeom>
                <a:avLst/>
                <a:gdLst>
                  <a:gd name="T0" fmla="*/ 275 w 393"/>
                  <a:gd name="T1" fmla="*/ 740 h 1021"/>
                  <a:gd name="T2" fmla="*/ 21 w 393"/>
                  <a:gd name="T3" fmla="*/ 394 h 1021"/>
                  <a:gd name="T4" fmla="*/ 147 w 393"/>
                  <a:gd name="T5" fmla="*/ 0 h 1021"/>
                  <a:gd name="T6" fmla="*/ 0 60000 65536"/>
                  <a:gd name="T7" fmla="*/ 0 60000 65536"/>
                  <a:gd name="T8" fmla="*/ 0 60000 65536"/>
                  <a:gd name="T9" fmla="*/ 0 w 393"/>
                  <a:gd name="T10" fmla="*/ 0 h 1021"/>
                  <a:gd name="T11" fmla="*/ 393 w 393"/>
                  <a:gd name="T12" fmla="*/ 1021 h 102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未知"/>
              <p:cNvSpPr>
                <a:spLocks/>
              </p:cNvSpPr>
              <p:nvPr/>
            </p:nvSpPr>
            <p:spPr bwMode="auto">
              <a:xfrm>
                <a:off x="680" y="152"/>
                <a:ext cx="590" cy="188"/>
              </a:xfrm>
              <a:custGeom>
                <a:avLst/>
                <a:gdLst>
                  <a:gd name="T0" fmla="*/ 590 w 590"/>
                  <a:gd name="T1" fmla="*/ 143 h 188"/>
                  <a:gd name="T2" fmla="*/ 318 w 590"/>
                  <a:gd name="T3" fmla="*/ 7 h 188"/>
                  <a:gd name="T4" fmla="*/ 0 w 590"/>
                  <a:gd name="T5" fmla="*/ 188 h 188"/>
                  <a:gd name="T6" fmla="*/ 0 60000 65536"/>
                  <a:gd name="T7" fmla="*/ 0 60000 65536"/>
                  <a:gd name="T8" fmla="*/ 0 60000 65536"/>
                  <a:gd name="T9" fmla="*/ 0 w 590"/>
                  <a:gd name="T10" fmla="*/ 0 h 188"/>
                  <a:gd name="T11" fmla="*/ 590 w 590"/>
                  <a:gd name="T12" fmla="*/ 188 h 1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Text Box 14"/>
            <p:cNvSpPr txBox="1">
              <a:spLocks noChangeArrowheads="1"/>
            </p:cNvSpPr>
            <p:nvPr/>
          </p:nvSpPr>
          <p:spPr bwMode="auto">
            <a:xfrm>
              <a:off x="698" y="714"/>
              <a:ext cx="314" cy="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2400" b="1" dirty="0">
                  <a:latin typeface="Times New Roman" pitchFamily="18" charset="0"/>
                </a:rPr>
                <a:t>L</a:t>
              </a:r>
              <a:r>
                <a:rPr lang="en-US" altLang="zh-CN" sz="2400" b="1" baseline="-25000" dirty="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7" name="Text Box 15"/>
            <p:cNvSpPr txBox="1">
              <a:spLocks noChangeArrowheads="1"/>
            </p:cNvSpPr>
            <p:nvPr/>
          </p:nvSpPr>
          <p:spPr bwMode="auto">
            <a:xfrm>
              <a:off x="340" y="0"/>
              <a:ext cx="227" cy="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2400" b="1">
                  <a:latin typeface="Times New Roman" pitchFamily="18" charset="0"/>
                </a:rPr>
                <a:t>S</a:t>
              </a:r>
              <a:endParaRPr lang="en-US" altLang="zh-CN" sz="2400" b="1" baseline="-25000">
                <a:latin typeface="Times New Roman" pitchFamily="18" charset="0"/>
              </a:endParaRPr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auto">
            <a:xfrm>
              <a:off x="1964" y="535"/>
              <a:ext cx="314" cy="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2400" b="1">
                  <a:latin typeface="Times New Roman" pitchFamily="18" charset="0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</a:rPr>
                <a:t>2</a:t>
              </a:r>
            </a:p>
          </p:txBody>
        </p:sp>
      </p:grp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3452168" y="1668496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断开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020368" y="2211298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1" hangingPunct="1">
              <a:spcBef>
                <a:spcPct val="50000"/>
              </a:spcBef>
              <a:defRPr kumimoji="1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闭合</a:t>
            </a: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3559456" y="3315219"/>
            <a:ext cx="11509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都发光</a:t>
            </a: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1462855" y="4240410"/>
            <a:ext cx="1439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都不发光</a:t>
            </a: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>
          <a:xfrm>
            <a:off x="296047" y="1607059"/>
            <a:ext cx="4302482" cy="341632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zh-CN" sz="2400" dirty="0"/>
              <a:t>(1)</a:t>
            </a:r>
            <a:r>
              <a:rPr lang="zh-CN" altLang="en-US" sz="2400" dirty="0"/>
              <a:t>连接电路时，开关要</a:t>
            </a:r>
            <a:r>
              <a:rPr lang="zh-CN" altLang="en-US" sz="2400" u="sng" dirty="0"/>
              <a:t>     </a:t>
            </a:r>
            <a:r>
              <a:rPr lang="zh-CN" altLang="en-US" sz="2400" u="sng" dirty="0" smtClean="0"/>
              <a:t>   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zh-CN" altLang="en-US" sz="2400" dirty="0" smtClean="0"/>
              <a:t>直到</a:t>
            </a:r>
            <a:r>
              <a:rPr lang="zh-CN" altLang="en-US" sz="2400" dirty="0"/>
              <a:t>检查无误后，再</a:t>
            </a:r>
            <a:r>
              <a:rPr lang="en-US" altLang="zh-CN" sz="2400" dirty="0"/>
              <a:t>_____</a:t>
            </a:r>
            <a:r>
              <a:rPr lang="zh-CN" altLang="en-US" sz="2400" dirty="0"/>
              <a:t>开关。</a:t>
            </a:r>
            <a:r>
              <a:rPr lang="zh-CN" altLang="en-US" sz="2400" i="1" dirty="0"/>
              <a:t>　</a:t>
            </a:r>
            <a:endParaRPr lang="zh-CN" altLang="en-US" sz="2400" dirty="0"/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zh-CN" sz="2400" dirty="0"/>
              <a:t>(2)</a:t>
            </a:r>
            <a:r>
              <a:rPr lang="zh-CN" altLang="en-US" sz="2400" dirty="0"/>
              <a:t>在本电路中，将开关闭合，则两盏灯的工作情况</a:t>
            </a:r>
            <a:r>
              <a:rPr lang="zh-CN" altLang="en-US" sz="2400" dirty="0" smtClean="0"/>
              <a:t>是</a:t>
            </a:r>
            <a:r>
              <a:rPr lang="en-US" altLang="zh-CN" sz="2400" dirty="0" smtClean="0"/>
              <a:t>_______</a:t>
            </a:r>
            <a:r>
              <a:rPr lang="zh-CN" altLang="en-US" sz="2400" dirty="0"/>
              <a:t>。若将开关断开，则两盏灯工作情况是 </a:t>
            </a:r>
            <a:r>
              <a:rPr lang="en-US" altLang="zh-CN" sz="2400" dirty="0"/>
              <a:t>____________</a:t>
            </a:r>
            <a:r>
              <a:rPr lang="zh-CN" altLang="en-US" sz="24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12857412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1426728" y="640466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1" hangingPunct="1">
              <a:spcBef>
                <a:spcPct val="50000"/>
              </a:spcBef>
              <a:defRPr kumimoji="1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不能</a:t>
            </a:r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6164792" y="1713785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不变</a:t>
            </a:r>
          </a:p>
        </p:txBody>
      </p:sp>
      <p:grpSp>
        <p:nvGrpSpPr>
          <p:cNvPr id="10" name="Group 2"/>
          <p:cNvGrpSpPr>
            <a:grpSpLocks/>
          </p:cNvGrpSpPr>
          <p:nvPr/>
        </p:nvGrpSpPr>
        <p:grpSpPr bwMode="auto">
          <a:xfrm>
            <a:off x="3477000" y="2473209"/>
            <a:ext cx="2160000" cy="1800000"/>
            <a:chOff x="0" y="0"/>
            <a:chExt cx="2254" cy="1523"/>
          </a:xfrm>
        </p:grpSpPr>
        <p:pic>
          <p:nvPicPr>
            <p:cNvPr id="11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" y="0"/>
              <a:ext cx="1024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" name="Group 4"/>
            <p:cNvGrpSpPr>
              <a:grpSpLocks/>
            </p:cNvGrpSpPr>
            <p:nvPr/>
          </p:nvGrpSpPr>
          <p:grpSpPr bwMode="auto">
            <a:xfrm>
              <a:off x="0" y="199"/>
              <a:ext cx="828" cy="751"/>
              <a:chOff x="0" y="0"/>
              <a:chExt cx="828" cy="751"/>
            </a:xfrm>
          </p:grpSpPr>
          <p:pic>
            <p:nvPicPr>
              <p:cNvPr id="23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47"/>
                <a:ext cx="790" cy="6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Text Box 6"/>
              <p:cNvSpPr txBox="1">
                <a:spLocks noChangeArrowheads="1"/>
              </p:cNvSpPr>
              <p:nvPr/>
            </p:nvSpPr>
            <p:spPr bwMode="auto">
              <a:xfrm>
                <a:off x="454" y="0"/>
                <a:ext cx="374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L</a:t>
                </a:r>
                <a:r>
                  <a:rPr lang="en-US" altLang="zh-CN" sz="2400" baseline="-25000" dirty="0">
                    <a:latin typeface="微软雅黑" pitchFamily="34" charset="-122"/>
                    <a:ea typeface="微软雅黑" pitchFamily="34" charset="-122"/>
                  </a:rPr>
                  <a:t>1</a:t>
                </a:r>
              </a:p>
            </p:txBody>
          </p:sp>
        </p:grpSp>
        <p:grpSp>
          <p:nvGrpSpPr>
            <p:cNvPr id="13" name="Group 7"/>
            <p:cNvGrpSpPr>
              <a:grpSpLocks/>
            </p:cNvGrpSpPr>
            <p:nvPr/>
          </p:nvGrpSpPr>
          <p:grpSpPr bwMode="auto">
            <a:xfrm>
              <a:off x="477" y="948"/>
              <a:ext cx="741" cy="575"/>
              <a:chOff x="0" y="0"/>
              <a:chExt cx="741" cy="575"/>
            </a:xfrm>
          </p:grpSpPr>
          <p:pic>
            <p:nvPicPr>
              <p:cNvPr id="21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56"/>
                <a:ext cx="741" cy="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Text Box 9"/>
              <p:cNvSpPr txBox="1">
                <a:spLocks noChangeArrowheads="1"/>
              </p:cNvSpPr>
              <p:nvPr/>
            </p:nvSpPr>
            <p:spPr bwMode="auto">
              <a:xfrm>
                <a:off x="409" y="0"/>
                <a:ext cx="293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>
                    <a:latin typeface="微软雅黑" pitchFamily="34" charset="-122"/>
                    <a:ea typeface="微软雅黑" pitchFamily="34" charset="-122"/>
                  </a:rPr>
                  <a:t>S</a:t>
                </a:r>
                <a:endParaRPr lang="en-US" altLang="zh-CN" sz="2400" baseline="-250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Group 10"/>
            <p:cNvGrpSpPr>
              <a:grpSpLocks/>
            </p:cNvGrpSpPr>
            <p:nvPr/>
          </p:nvGrpSpPr>
          <p:grpSpPr bwMode="auto">
            <a:xfrm>
              <a:off x="1384" y="630"/>
              <a:ext cx="805" cy="744"/>
              <a:chOff x="0" y="0"/>
              <a:chExt cx="805" cy="744"/>
            </a:xfrm>
          </p:grpSpPr>
          <p:pic>
            <p:nvPicPr>
              <p:cNvPr id="19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40"/>
                <a:ext cx="789" cy="6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 Box 12"/>
              <p:cNvSpPr txBox="1">
                <a:spLocks noChangeArrowheads="1"/>
              </p:cNvSpPr>
              <p:nvPr/>
            </p:nvSpPr>
            <p:spPr bwMode="auto">
              <a:xfrm>
                <a:off x="431" y="0"/>
                <a:ext cx="374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>
                    <a:latin typeface="微软雅黑" pitchFamily="34" charset="-122"/>
                    <a:ea typeface="微软雅黑" pitchFamily="34" charset="-122"/>
                  </a:rPr>
                  <a:t>L</a:t>
                </a:r>
                <a:r>
                  <a:rPr lang="en-US" altLang="zh-CN" sz="2400" baseline="-25000"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</p:grpSp>
        <p:sp>
          <p:nvSpPr>
            <p:cNvPr id="15" name="未知"/>
            <p:cNvSpPr>
              <a:spLocks noChangeArrowheads="1"/>
            </p:cNvSpPr>
            <p:nvPr/>
          </p:nvSpPr>
          <p:spPr bwMode="auto">
            <a:xfrm>
              <a:off x="1996" y="256"/>
              <a:ext cx="258" cy="907"/>
            </a:xfrm>
            <a:custGeom>
              <a:avLst/>
              <a:gdLst>
                <a:gd name="T0" fmla="*/ 0 w 258"/>
                <a:gd name="T1" fmla="*/ 0 h 907"/>
                <a:gd name="T2" fmla="*/ 250 w 258"/>
                <a:gd name="T3" fmla="*/ 567 h 907"/>
                <a:gd name="T4" fmla="*/ 46 w 258"/>
                <a:gd name="T5" fmla="*/ 907 h 9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8" h="907">
                  <a:moveTo>
                    <a:pt x="0" y="0"/>
                  </a:moveTo>
                  <a:cubicBezTo>
                    <a:pt x="121" y="208"/>
                    <a:pt x="242" y="416"/>
                    <a:pt x="250" y="567"/>
                  </a:cubicBezTo>
                  <a:cubicBezTo>
                    <a:pt x="258" y="718"/>
                    <a:pt x="80" y="847"/>
                    <a:pt x="46" y="907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未知"/>
            <p:cNvSpPr>
              <a:spLocks noChangeArrowheads="1"/>
            </p:cNvSpPr>
            <p:nvPr/>
          </p:nvSpPr>
          <p:spPr bwMode="auto">
            <a:xfrm>
              <a:off x="1089" y="1163"/>
              <a:ext cx="431" cy="283"/>
            </a:xfrm>
            <a:custGeom>
              <a:avLst/>
              <a:gdLst>
                <a:gd name="T0" fmla="*/ 431 w 431"/>
                <a:gd name="T1" fmla="*/ 0 h 283"/>
                <a:gd name="T2" fmla="*/ 249 w 431"/>
                <a:gd name="T3" fmla="*/ 249 h 283"/>
                <a:gd name="T4" fmla="*/ 0 w 431"/>
                <a:gd name="T5" fmla="*/ 204 h 2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1" h="283">
                  <a:moveTo>
                    <a:pt x="431" y="0"/>
                  </a:moveTo>
                  <a:cubicBezTo>
                    <a:pt x="376" y="107"/>
                    <a:pt x="321" y="215"/>
                    <a:pt x="249" y="249"/>
                  </a:cubicBezTo>
                  <a:cubicBezTo>
                    <a:pt x="177" y="283"/>
                    <a:pt x="88" y="243"/>
                    <a:pt x="0" y="204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未知"/>
            <p:cNvSpPr>
              <a:spLocks noChangeArrowheads="1"/>
            </p:cNvSpPr>
            <p:nvPr/>
          </p:nvSpPr>
          <p:spPr bwMode="auto">
            <a:xfrm>
              <a:off x="95" y="754"/>
              <a:ext cx="563" cy="613"/>
            </a:xfrm>
            <a:custGeom>
              <a:avLst/>
              <a:gdLst>
                <a:gd name="T0" fmla="*/ 563 w 563"/>
                <a:gd name="T1" fmla="*/ 613 h 613"/>
                <a:gd name="T2" fmla="*/ 87 w 563"/>
                <a:gd name="T3" fmla="*/ 409 h 613"/>
                <a:gd name="T4" fmla="*/ 41 w 563"/>
                <a:gd name="T5" fmla="*/ 0 h 6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3" h="613">
                  <a:moveTo>
                    <a:pt x="563" y="613"/>
                  </a:moveTo>
                  <a:cubicBezTo>
                    <a:pt x="368" y="562"/>
                    <a:pt x="174" y="511"/>
                    <a:pt x="87" y="409"/>
                  </a:cubicBezTo>
                  <a:cubicBezTo>
                    <a:pt x="0" y="307"/>
                    <a:pt x="20" y="153"/>
                    <a:pt x="41" y="0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未知"/>
            <p:cNvSpPr>
              <a:spLocks noChangeArrowheads="1"/>
            </p:cNvSpPr>
            <p:nvPr/>
          </p:nvSpPr>
          <p:spPr bwMode="auto">
            <a:xfrm>
              <a:off x="658" y="256"/>
              <a:ext cx="408" cy="476"/>
            </a:xfrm>
            <a:custGeom>
              <a:avLst/>
              <a:gdLst>
                <a:gd name="T0" fmla="*/ 0 w 408"/>
                <a:gd name="T1" fmla="*/ 476 h 476"/>
                <a:gd name="T2" fmla="*/ 250 w 408"/>
                <a:gd name="T3" fmla="*/ 340 h 476"/>
                <a:gd name="T4" fmla="*/ 408 w 408"/>
                <a:gd name="T5" fmla="*/ 0 h 47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08" h="476">
                  <a:moveTo>
                    <a:pt x="0" y="476"/>
                  </a:moveTo>
                  <a:cubicBezTo>
                    <a:pt x="91" y="447"/>
                    <a:pt x="182" y="419"/>
                    <a:pt x="250" y="340"/>
                  </a:cubicBezTo>
                  <a:cubicBezTo>
                    <a:pt x="318" y="261"/>
                    <a:pt x="363" y="130"/>
                    <a:pt x="408" y="0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17"/>
          <p:cNvGrpSpPr>
            <a:grpSpLocks/>
          </p:cNvGrpSpPr>
          <p:nvPr/>
        </p:nvGrpSpPr>
        <p:grpSpPr bwMode="auto">
          <a:xfrm>
            <a:off x="6144777" y="2492969"/>
            <a:ext cx="2160000" cy="1800000"/>
            <a:chOff x="0" y="0"/>
            <a:chExt cx="2234" cy="1503"/>
          </a:xfrm>
        </p:grpSpPr>
        <p:pic>
          <p:nvPicPr>
            <p:cNvPr id="26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" y="899"/>
              <a:ext cx="790" cy="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" y="165"/>
              <a:ext cx="1024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" y="49"/>
              <a:ext cx="741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4" y="707"/>
              <a:ext cx="789" cy="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未知"/>
            <p:cNvSpPr>
              <a:spLocks noChangeArrowheads="1"/>
            </p:cNvSpPr>
            <p:nvPr/>
          </p:nvSpPr>
          <p:spPr bwMode="auto">
            <a:xfrm>
              <a:off x="1946" y="362"/>
              <a:ext cx="288" cy="729"/>
            </a:xfrm>
            <a:custGeom>
              <a:avLst/>
              <a:gdLst>
                <a:gd name="T0" fmla="*/ 52 w 374"/>
                <a:gd name="T1" fmla="*/ 0 h 862"/>
                <a:gd name="T2" fmla="*/ 280 w 374"/>
                <a:gd name="T3" fmla="*/ 269 h 862"/>
                <a:gd name="T4" fmla="*/ 0 w 374"/>
                <a:gd name="T5" fmla="*/ 729 h 86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4" h="862">
                  <a:moveTo>
                    <a:pt x="68" y="0"/>
                  </a:moveTo>
                  <a:cubicBezTo>
                    <a:pt x="221" y="87"/>
                    <a:pt x="374" y="174"/>
                    <a:pt x="363" y="318"/>
                  </a:cubicBezTo>
                  <a:cubicBezTo>
                    <a:pt x="352" y="462"/>
                    <a:pt x="176" y="662"/>
                    <a:pt x="0" y="862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未知"/>
            <p:cNvSpPr>
              <a:spLocks noChangeArrowheads="1"/>
            </p:cNvSpPr>
            <p:nvPr/>
          </p:nvSpPr>
          <p:spPr bwMode="auto">
            <a:xfrm>
              <a:off x="827" y="1091"/>
              <a:ext cx="578" cy="211"/>
            </a:xfrm>
            <a:custGeom>
              <a:avLst/>
              <a:gdLst>
                <a:gd name="T0" fmla="*/ 578 w 749"/>
                <a:gd name="T1" fmla="*/ 0 h 250"/>
                <a:gd name="T2" fmla="*/ 193 w 749"/>
                <a:gd name="T3" fmla="*/ 57 h 250"/>
                <a:gd name="T4" fmla="*/ 0 w 749"/>
                <a:gd name="T5" fmla="*/ 211 h 2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49" h="250">
                  <a:moveTo>
                    <a:pt x="749" y="0"/>
                  </a:moveTo>
                  <a:cubicBezTo>
                    <a:pt x="562" y="13"/>
                    <a:pt x="375" y="26"/>
                    <a:pt x="250" y="68"/>
                  </a:cubicBezTo>
                  <a:cubicBezTo>
                    <a:pt x="125" y="110"/>
                    <a:pt x="62" y="180"/>
                    <a:pt x="0" y="250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未知"/>
            <p:cNvSpPr>
              <a:spLocks noChangeArrowheads="1"/>
            </p:cNvSpPr>
            <p:nvPr/>
          </p:nvSpPr>
          <p:spPr bwMode="auto">
            <a:xfrm>
              <a:off x="0" y="438"/>
              <a:ext cx="303" cy="864"/>
            </a:xfrm>
            <a:custGeom>
              <a:avLst/>
              <a:gdLst>
                <a:gd name="T0" fmla="*/ 303 w 393"/>
                <a:gd name="T1" fmla="*/ 864 h 1021"/>
                <a:gd name="T2" fmla="*/ 23 w 393"/>
                <a:gd name="T3" fmla="*/ 460 h 1021"/>
                <a:gd name="T4" fmla="*/ 163 w 393"/>
                <a:gd name="T5" fmla="*/ 0 h 10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3" h="1021">
                  <a:moveTo>
                    <a:pt x="393" y="1021"/>
                  </a:moveTo>
                  <a:cubicBezTo>
                    <a:pt x="226" y="867"/>
                    <a:pt x="60" y="714"/>
                    <a:pt x="30" y="544"/>
                  </a:cubicBezTo>
                  <a:cubicBezTo>
                    <a:pt x="0" y="374"/>
                    <a:pt x="105" y="187"/>
                    <a:pt x="211" y="0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Text Box 25"/>
            <p:cNvSpPr txBox="1">
              <a:spLocks noChangeArrowheads="1"/>
            </p:cNvSpPr>
            <p:nvPr/>
          </p:nvSpPr>
          <p:spPr bwMode="auto">
            <a:xfrm>
              <a:off x="595" y="735"/>
              <a:ext cx="374" cy="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微软雅黑" pitchFamily="34" charset="-122"/>
                  <a:ea typeface="微软雅黑" pitchFamily="34" charset="-122"/>
                </a:rPr>
                <a:t>L</a:t>
              </a:r>
              <a:r>
                <a:rPr lang="en-US" altLang="zh-CN" sz="2400" baseline="-25000"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1779" y="0"/>
              <a:ext cx="293" cy="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微软雅黑" pitchFamily="34" charset="-122"/>
                  <a:ea typeface="微软雅黑" pitchFamily="34" charset="-122"/>
                </a:rPr>
                <a:t>S</a:t>
              </a:r>
              <a:endParaRPr lang="en-US" altLang="zh-CN" sz="2400" baseline="-25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 Box 27"/>
            <p:cNvSpPr txBox="1">
              <a:spLocks noChangeArrowheads="1"/>
            </p:cNvSpPr>
            <p:nvPr/>
          </p:nvSpPr>
          <p:spPr bwMode="auto">
            <a:xfrm>
              <a:off x="1695" y="568"/>
              <a:ext cx="374" cy="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微软雅黑" pitchFamily="34" charset="-122"/>
                  <a:ea typeface="微软雅黑" pitchFamily="34" charset="-122"/>
                </a:rPr>
                <a:t>L</a:t>
              </a:r>
              <a:r>
                <a:rPr lang="en-US" altLang="zh-CN" sz="2400" baseline="-25000"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36" name="未知"/>
            <p:cNvSpPr>
              <a:spLocks noChangeArrowheads="1"/>
            </p:cNvSpPr>
            <p:nvPr/>
          </p:nvSpPr>
          <p:spPr bwMode="auto">
            <a:xfrm>
              <a:off x="1078" y="244"/>
              <a:ext cx="499" cy="216"/>
            </a:xfrm>
            <a:custGeom>
              <a:avLst/>
              <a:gdLst>
                <a:gd name="T0" fmla="*/ 499 w 499"/>
                <a:gd name="T1" fmla="*/ 148 h 216"/>
                <a:gd name="T2" fmla="*/ 182 w 499"/>
                <a:gd name="T3" fmla="*/ 11 h 216"/>
                <a:gd name="T4" fmla="*/ 0 w 499"/>
                <a:gd name="T5" fmla="*/ 216 h 2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99" h="216">
                  <a:moveTo>
                    <a:pt x="499" y="148"/>
                  </a:moveTo>
                  <a:cubicBezTo>
                    <a:pt x="382" y="74"/>
                    <a:pt x="265" y="0"/>
                    <a:pt x="182" y="11"/>
                  </a:cubicBezTo>
                  <a:cubicBezTo>
                    <a:pt x="99" y="22"/>
                    <a:pt x="49" y="119"/>
                    <a:pt x="0" y="216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组合 8193"/>
          <p:cNvGrpSpPr>
            <a:grpSpLocks/>
          </p:cNvGrpSpPr>
          <p:nvPr/>
        </p:nvGrpSpPr>
        <p:grpSpPr bwMode="auto">
          <a:xfrm>
            <a:off x="615717" y="2315532"/>
            <a:ext cx="2149137" cy="1919843"/>
            <a:chOff x="13" y="-102"/>
            <a:chExt cx="2572" cy="1634"/>
          </a:xfrm>
        </p:grpSpPr>
        <p:grpSp>
          <p:nvGrpSpPr>
            <p:cNvPr id="38" name="组合 8194"/>
            <p:cNvGrpSpPr>
              <a:grpSpLocks/>
            </p:cNvGrpSpPr>
            <p:nvPr/>
          </p:nvGrpSpPr>
          <p:grpSpPr bwMode="auto">
            <a:xfrm>
              <a:off x="13" y="-102"/>
              <a:ext cx="2572" cy="1634"/>
              <a:chOff x="13" y="-137"/>
              <a:chExt cx="2572" cy="1634"/>
            </a:xfrm>
          </p:grpSpPr>
          <p:pic>
            <p:nvPicPr>
              <p:cNvPr id="42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0" y="855"/>
                <a:ext cx="910" cy="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" name="Picture 10" descr="H:\2\人教教参资源\九\图\电池组.JPG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6" y="20"/>
                <a:ext cx="1179" cy="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-137"/>
                <a:ext cx="853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8" y="651"/>
                <a:ext cx="909" cy="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6" name="未知"/>
              <p:cNvSpPr>
                <a:spLocks noChangeArrowheads="1"/>
              </p:cNvSpPr>
              <p:nvPr/>
            </p:nvSpPr>
            <p:spPr bwMode="auto">
              <a:xfrm>
                <a:off x="2253" y="285"/>
                <a:ext cx="332" cy="774"/>
              </a:xfrm>
              <a:custGeom>
                <a:avLst/>
                <a:gdLst>
                  <a:gd name="T0" fmla="*/ 60 w 374"/>
                  <a:gd name="T1" fmla="*/ 0 h 862"/>
                  <a:gd name="T2" fmla="*/ 322 w 374"/>
                  <a:gd name="T3" fmla="*/ 286 h 862"/>
                  <a:gd name="T4" fmla="*/ 0 w 374"/>
                  <a:gd name="T5" fmla="*/ 774 h 86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未知"/>
              <p:cNvSpPr>
                <a:spLocks noChangeArrowheads="1"/>
              </p:cNvSpPr>
              <p:nvPr/>
            </p:nvSpPr>
            <p:spPr bwMode="auto">
              <a:xfrm>
                <a:off x="965" y="1059"/>
                <a:ext cx="665" cy="224"/>
              </a:xfrm>
              <a:custGeom>
                <a:avLst/>
                <a:gdLst>
                  <a:gd name="T0" fmla="*/ 665 w 749"/>
                  <a:gd name="T1" fmla="*/ 0 h 250"/>
                  <a:gd name="T2" fmla="*/ 222 w 749"/>
                  <a:gd name="T3" fmla="*/ 61 h 250"/>
                  <a:gd name="T4" fmla="*/ 0 w 749"/>
                  <a:gd name="T5" fmla="*/ 224 h 2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49" h="250">
                    <a:moveTo>
                      <a:pt x="749" y="0"/>
                    </a:moveTo>
                    <a:cubicBezTo>
                      <a:pt x="562" y="13"/>
                      <a:pt x="375" y="26"/>
                      <a:pt x="250" y="68"/>
                    </a:cubicBezTo>
                    <a:cubicBezTo>
                      <a:pt x="125" y="110"/>
                      <a:pt x="62" y="180"/>
                      <a:pt x="0" y="250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未知"/>
              <p:cNvSpPr>
                <a:spLocks noChangeArrowheads="1"/>
              </p:cNvSpPr>
              <p:nvPr/>
            </p:nvSpPr>
            <p:spPr bwMode="auto">
              <a:xfrm>
                <a:off x="13" y="366"/>
                <a:ext cx="349" cy="917"/>
              </a:xfrm>
              <a:custGeom>
                <a:avLst/>
                <a:gdLst>
                  <a:gd name="T0" fmla="*/ 349 w 393"/>
                  <a:gd name="T1" fmla="*/ 917 h 1021"/>
                  <a:gd name="T2" fmla="*/ 27 w 393"/>
                  <a:gd name="T3" fmla="*/ 489 h 1021"/>
                  <a:gd name="T4" fmla="*/ 187 w 393"/>
                  <a:gd name="T5" fmla="*/ 0 h 102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未知"/>
              <p:cNvSpPr>
                <a:spLocks noChangeArrowheads="1"/>
              </p:cNvSpPr>
              <p:nvPr/>
            </p:nvSpPr>
            <p:spPr bwMode="auto">
              <a:xfrm>
                <a:off x="680" y="152"/>
                <a:ext cx="590" cy="188"/>
              </a:xfrm>
              <a:custGeom>
                <a:avLst/>
                <a:gdLst>
                  <a:gd name="T0" fmla="*/ 590 w 590"/>
                  <a:gd name="T1" fmla="*/ 143 h 188"/>
                  <a:gd name="T2" fmla="*/ 318 w 590"/>
                  <a:gd name="T3" fmla="*/ 7 h 188"/>
                  <a:gd name="T4" fmla="*/ 0 w 590"/>
                  <a:gd name="T5" fmla="*/ 188 h 18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9" name="文本框 8203"/>
            <p:cNvSpPr txBox="1">
              <a:spLocks noChangeArrowheads="1"/>
            </p:cNvSpPr>
            <p:nvPr/>
          </p:nvSpPr>
          <p:spPr bwMode="auto">
            <a:xfrm>
              <a:off x="698" y="714"/>
              <a:ext cx="281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2400" b="1" dirty="0">
                  <a:latin typeface="Times New Roman" pitchFamily="18" charset="0"/>
                </a:rPr>
                <a:t>L</a:t>
              </a:r>
              <a:r>
                <a:rPr lang="en-US" altLang="zh-CN" sz="2400" b="1" baseline="-25000" dirty="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40" name="文本框 8204"/>
            <p:cNvSpPr txBox="1">
              <a:spLocks noChangeArrowheads="1"/>
            </p:cNvSpPr>
            <p:nvPr/>
          </p:nvSpPr>
          <p:spPr bwMode="auto">
            <a:xfrm>
              <a:off x="340" y="0"/>
              <a:ext cx="2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2400" b="1" dirty="0">
                  <a:latin typeface="Times New Roman" pitchFamily="18" charset="0"/>
                </a:rPr>
                <a:t>S</a:t>
              </a:r>
              <a:endParaRPr lang="en-US" altLang="zh-CN" sz="2400" b="1" baseline="-25000" dirty="0">
                <a:latin typeface="Times New Roman" pitchFamily="18" charset="0"/>
              </a:endParaRPr>
            </a:p>
          </p:txBody>
        </p:sp>
        <p:sp>
          <p:nvSpPr>
            <p:cNvPr id="41" name="文本框 8205"/>
            <p:cNvSpPr txBox="1">
              <a:spLocks noChangeArrowheads="1"/>
            </p:cNvSpPr>
            <p:nvPr/>
          </p:nvSpPr>
          <p:spPr bwMode="auto">
            <a:xfrm>
              <a:off x="1964" y="536"/>
              <a:ext cx="281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2400" b="1">
                  <a:latin typeface="Times New Roman" pitchFamily="18" charset="0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</a:rPr>
                <a:t>2</a:t>
              </a: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9071" y="4310717"/>
            <a:ext cx="314700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开关在灯和正极之间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307804" y="4310348"/>
            <a:ext cx="239873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开关在两灯之间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27798" y="4310347"/>
            <a:ext cx="314700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开关在灯和负极之间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99232" y="1252121"/>
            <a:ext cx="765391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改变开关在电路中的位置，观察其控制作用是否改变。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6386" y="1751181"/>
            <a:ext cx="799972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(4)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开关的位置改变了，其控制作用是否改变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085" y="51795"/>
            <a:ext cx="7175823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(3)</a:t>
            </a:r>
            <a:r>
              <a:rPr lang="zh-CN" altLang="en-US" dirty="0"/>
              <a:t>若取下其中的任意一只灯泡，另一只灯泡能否继续发光？</a:t>
            </a:r>
            <a:r>
              <a:rPr lang="en-US" altLang="zh-CN" dirty="0"/>
              <a:t>______</a:t>
            </a:r>
            <a:r>
              <a:rPr lang="zh-CN" altLang="en-US" dirty="0"/>
              <a:t>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085580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0" grpId="0"/>
      <p:bldP spid="51" grpId="0"/>
      <p:bldP spid="52" grpId="0"/>
      <p:bldP spid="53" grpId="0"/>
      <p:bldP spid="54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1060</Words>
  <Application>Microsoft Office PowerPoint</Application>
  <PresentationFormat>自定义</PresentationFormat>
  <Paragraphs>178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79</cp:revision>
  <dcterms:created xsi:type="dcterms:W3CDTF">2019-04-02T02:49:40Z</dcterms:created>
  <dcterms:modified xsi:type="dcterms:W3CDTF">2019-10-25T01:29:30Z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